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762000"/>
            <a:ext cx="1056640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34120"/>
            <a:ext cx="10566400" cy="451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1672233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 · CANADA · CAMPAIGN SEO</a:t>
            </a:r>
            <a:endParaRPr lang="en-US" sz="1400" dirty="0"/>
          </a:p>
        </p:txBody>
      </p:sp>
      <p:sp>
        <p:nvSpPr>
          <p:cNvPr id="4" name="Text 2"/>
          <p:cNvSpPr/>
          <p:nvPr>
            <p:ph type="title"/>
          </p:nvPr>
        </p:nvSpPr>
        <p:spPr>
          <a:xfrm>
            <a:off x="812800" y="2175123"/>
            <a:ext cx="10464800" cy="1287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968"/>
              </a:lnSpc>
              <a:buNone/>
            </a:pPr>
            <a:r>
              <a:rPr lang="en-US" sz="4600" b="1" i="0" spc="-50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Turning the Broadcom VMware shake-up into leads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12800" y="3690987"/>
            <a:ext cx="10137775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100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Traffic to VMware pages grew 6.4x in the first month, and they produced 41 form submissions.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12800" y="4665018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Client: a Canadian Cloud Service Provider · 2024–2026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2800" y="6220470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Courtney Jones · AI Visibility &amp; AI SEO Consultant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 and what I did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08720"/>
            <a:ext cx="4445000" cy="4282480"/>
          </a:xfrm>
          <a:prstGeom prst="roundRect">
            <a:avLst>
              <a:gd name="adj" fmla="val 1779"/>
            </a:avLst>
          </a:prstGeom>
          <a:solidFill>
            <a:srgbClr val="FAF9FD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508720"/>
            <a:ext cx="4445000" cy="4282480"/>
          </a:xfrm>
          <a:custGeom>
            <a:avLst/>
            <a:gdLst/>
            <a:ahLst/>
            <a:cxnLst/>
            <a:rect l="l" t="t" r="r" b="b"/>
            <a:pathLst>
              <a:path w="4445000" h="4282480">
                <a:moveTo>
                  <a:pt x="76200" y="4282480"/>
                </a:moveTo>
                <a:lnTo>
                  <a:pt x="76200" y="42824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12700" stAng="16200000" swAng="-5400000"/>
                <a:lnTo>
                  <a:pt x="63500" y="4206280"/>
                </a:lnTo>
                <a:arcTo hR="76200" wR="12700" stAng="10800000" swAng="-5400000"/>
                <a:close/>
              </a:path>
            </a:pathLst>
          </a:custGeom>
          <a:solidFill>
            <a:srgbClr val="DB2777"/>
          </a:solidFill>
          <a:ln/>
        </p:spPr>
      </p:sp>
      <p:sp>
        <p:nvSpPr>
          <p:cNvPr id="6" name="Text 4"/>
          <p:cNvSpPr/>
          <p:nvPr/>
        </p:nvSpPr>
        <p:spPr>
          <a:xfrm>
            <a:off x="1181100" y="1788120"/>
            <a:ext cx="3885057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DB277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challenge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81100" y="2230041"/>
            <a:ext cx="3885057" cy="16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Broadcom’s changes to VMware licensing and pricing left customers searching for answers and alternatives. The client is a Broadcom VMware partner, but in Aug 2025 its VMware pages drew just 24 sessions a month.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664200" y="1508720"/>
            <a:ext cx="5886450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 did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664200" y="19887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2563EB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223000" y="20395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Launched a campaign in Sep 2025: a partner program page and VMware sovereign cloud page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664200" y="27634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05966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23000" y="28142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Published explainers on Broadcom VMware changes, the pricing increase and VCF 9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64200" y="353814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arcTo hR="190500" wR="190500" stAng="16200000" swAng="5400000"/>
                <a:lnTo>
                  <a:pt x="381000" y="190500"/>
                </a:lnTo>
                <a:arcTo hR="190500" wR="190500" stAng="0" swAng="5400000"/>
                <a:lnTo>
                  <a:pt x="190500" y="381000"/>
                </a:lnTo>
                <a:arcTo hR="190500" wR="190500" stAng="5400000" swAng="5400000"/>
                <a:lnTo>
                  <a:pt x="0" y="190500"/>
                </a:lnTo>
                <a:arcTo hR="190500" wR="190500" stAng="10800000" swAng="5400000"/>
                <a:close/>
              </a:path>
            </a:pathLst>
          </a:custGeom>
          <a:solidFill>
            <a:srgbClr val="DB2777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23000" y="3588941"/>
            <a:ext cx="531088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Linked every post to a partner contact page and tracked form submissions in GA4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results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591270"/>
            <a:ext cx="3373934" cy="24765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30300" y="1902420"/>
            <a:ext cx="283418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6D28D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6.4x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1130300" y="2689820"/>
            <a:ext cx="2834183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sessions on VMware pages in the first month (24 → 154); peak 212 in Nov 2025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8984" y="1591270"/>
            <a:ext cx="3373983" cy="24765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20134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2563E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41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4720134" y="2689820"/>
            <a:ext cx="2834234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 submissions from VMware pages; the partner program page converts at 7.3%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8867" y="1591270"/>
            <a:ext cx="3373983" cy="24765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7E4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10017" y="1902420"/>
            <a:ext cx="283423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596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#1</a:t>
            </a:r>
            <a:endParaRPr lang="en-US" sz="5200" dirty="0"/>
          </a:p>
        </p:txBody>
      </p:sp>
      <p:sp>
        <p:nvSpPr>
          <p:cNvPr id="12" name="Text 10"/>
          <p:cNvSpPr/>
          <p:nvPr/>
        </p:nvSpPr>
        <p:spPr>
          <a:xfrm>
            <a:off x="8310017" y="2689820"/>
            <a:ext cx="2834234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 “vcf 9” in Canada (Aug 24, 2026); the pricing blog is cited in 3 Australian AI prompts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Google Analytics 4 and SEMrush Position Tracking / AI Visibility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112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Monthly sessions on VMware pages</a:t>
            </a:r>
            <a:endParaRPr lang="en-US" sz="3200" dirty="0"/>
          </a:p>
        </p:txBody>
      </p:sp>
      <p:pic>
        <p:nvPicPr>
          <p:cNvPr id="4" name="Image 0" descr="Monthly sessions on VMware pages Jan 2025 to Sep 2026; 24 in Aug 2025, 154 in Sep, peak 212 in Nov 2025">    </p:cNvPr>
          <p:cNvPicPr>
            <a:picLocks noChangeAspect="1"/>
          </p:cNvPicPr>
          <p:nvPr/>
        </p:nvPicPr>
        <p:blipFill>
          <a:blip r:embed="rId1"/>
          <a:srcRect l="-15131" r="-15131" t="0" b="0"/>
          <a:stretch/>
        </p:blipFill>
        <p:spPr>
          <a:xfrm>
            <a:off x="812800" y="1381720"/>
            <a:ext cx="105664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GA4, landing pages containing “vmware”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gradFill rotWithShape="1">
            <a:gsLst>
              <a:gs pos="0">
                <a:srgbClr val="6D28D9"/>
              </a:gs>
              <a:gs pos="25000">
                <a:srgbClr val="6D28D9"/>
              </a:gs>
              <a:gs pos="25000">
                <a:srgbClr val="2563EB"/>
              </a:gs>
              <a:gs pos="50000">
                <a:srgbClr val="2563EB"/>
              </a:gs>
              <a:gs pos="50000">
                <a:srgbClr val="059669"/>
              </a:gs>
              <a:gs pos="75000">
                <a:srgbClr val="059669"/>
              </a:gs>
              <a:gs pos="75000">
                <a:srgbClr val="DB2777"/>
              </a:gs>
              <a:gs pos="100000">
                <a:srgbClr val="DB2777"/>
              </a:gs>
            </a:gsLst>
            <a:lin ang="0" scaled="0"/>
          </a:gradFill>
          <a:ln/>
        </p:spPr>
      </p:sp>
      <p:sp>
        <p:nvSpPr>
          <p:cNvPr id="3" name="Text 1"/>
          <p:cNvSpPr/>
          <p:nvPr>
            <p:ph type="title"/>
          </p:nvPr>
        </p:nvSpPr>
        <p:spPr>
          <a:xfrm>
            <a:off x="812800" y="7620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spc="-25" kern="0" dirty="0">
                <a:solidFill>
                  <a:srgbClr val="1B153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pages that did the work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96020"/>
          <a:ext cx="10553700" cy="3987602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Page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Sessions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Forms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Note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Broadcom VMware changes blog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431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Top traffic driver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VMware sovereign cloud partner page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263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Partner program announcement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246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18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7.3% conversion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42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Pricing increase explained blog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212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Cited in 3 AU AI prompts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960"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VCF 9 resource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90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—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153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“vcf 9” #1 in Canada</a:t>
                      </a:r>
                      <a:endParaRPr lang="en-US" sz="16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5A6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GA4, Jan 2025 – Oct 2026 (sessions and form_submit events)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e Study: Broadcom VMware Partner Campaign">
  <a:themeElements>
    <a:clrScheme name="Case Study: Broadcom VMware Partner Campaign">
      <a:dk1>
        <a:srgbClr val="1B1530"/>
      </a:dk1>
      <a:lt1>
        <a:srgbClr val="FFFFFF"/>
      </a:lt1>
      <a:dk2>
        <a:srgbClr val="545064"/>
      </a:dk2>
      <a:lt2>
        <a:srgbClr val="E8E8EA"/>
      </a:lt2>
      <a:accent1>
        <a:srgbClr val="2563EB"/>
      </a:accent1>
      <a:accent2>
        <a:srgbClr val="DB2777"/>
      </a:accent2>
      <a:accent3>
        <a:srgbClr val="059669"/>
      </a:accent3>
      <a:accent4>
        <a:srgbClr val="6D28D9"/>
      </a:accent4>
      <a:accent5>
        <a:srgbClr val="5E5A6E"/>
      </a:accent5>
      <a:accent6>
        <a:srgbClr val="9AA0A6"/>
      </a:accent6>
      <a:hlink>
        <a:srgbClr val="0563C1"/>
      </a:hlink>
      <a:folHlink>
        <a:srgbClr val="954F72"/>
      </a:folHlink>
    </a:clrScheme>
    <a:fontScheme name="Case Study: Broadcom VMware Partner Campaign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Broadcom VMware Partner Campaign</dc:title>
  <dc:subject/>
  <dc:creator/>
  <cp:lastModifiedBy/>
  <cp:revision>1</cp:revision>
  <dcterms:created xsi:type="dcterms:W3CDTF">2026-10-06T17:05:39Z</dcterms:created>
  <dcterms:modified xsi:type="dcterms:W3CDTF">2026-10-06T17:05:39Z</dcterms:modified>
</cp:coreProperties>
</file>