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76200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B1530"/>
                </a:solidFill>
                <a:latin typeface="Poppins" pitchFamily="34" charset="0"/>
                <a:ea typeface="Poppins" pitchFamily="34" charset="-122"/>
                <a:cs typeface="Poppin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534120"/>
            <a:ext cx="10566400" cy="4511080"/>
          </a:xfrm>
          <a:prstGeom prst="rect">
            <a:avLst/>
          </a:prstGeom>
          <a:noFill/>
          <a:ln/>
        </p:spPr>
        <p:txBody>
          <a:bodyPr wrap="square" lIns="0" tIns="0" rIns="0" bIns="0" rtlCol="0" anchor="t"/>
          <a:lstStyle>
            <a:lvl1pPr algn="l" indent="0" marL="0">
              <a:lnSpc>
                <a:spcPct val="140000"/>
              </a:lnSpc>
              <a:buNone/>
              <a:defRPr lang="en-US" sz="1600" dirty="0">
                <a:solidFill>
                  <a:srgbClr val="1B1530"/>
                </a:solidFill>
                <a:latin typeface="Poppins" pitchFamily="34" charset="0"/>
                <a:ea typeface="Poppins" pitchFamily="34" charset="-122"/>
                <a:cs typeface="Poppi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76200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B1530"/>
                </a:solidFill>
                <a:latin typeface="Poppins" pitchFamily="34" charset="0"/>
                <a:ea typeface="Poppins" pitchFamily="34" charset="-122"/>
                <a:cs typeface="Poppin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534120"/>
            <a:ext cx="10566400" cy="4511080"/>
          </a:xfrm>
          <a:prstGeom prst="rect">
            <a:avLst/>
          </a:prstGeom>
          <a:noFill/>
          <a:ln/>
        </p:spPr>
        <p:txBody>
          <a:bodyPr wrap="square" lIns="0" tIns="0" rIns="0" bIns="0" rtlCol="0" anchor="t"/>
          <a:lstStyle>
            <a:lvl1pPr algn="l" indent="0" marL="0">
              <a:lnSpc>
                <a:spcPct val="140000"/>
              </a:lnSpc>
              <a:buNone/>
              <a:defRPr lang="en-US" sz="1600" dirty="0">
                <a:solidFill>
                  <a:srgbClr val="1B1530"/>
                </a:solidFill>
                <a:latin typeface="Poppins" pitchFamily="34" charset="0"/>
                <a:ea typeface="Poppins" pitchFamily="34" charset="-122"/>
                <a:cs typeface="Poppi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nvSpPr>
        <p:spPr>
          <a:xfrm>
            <a:off x="812800" y="1672233"/>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150" kern="0" dirty="0">
                <a:solidFill>
                  <a:srgbClr val="DB2777"/>
                </a:solidFill>
                <a:latin typeface="Poppins" pitchFamily="34" charset="0"/>
                <a:ea typeface="Poppins" pitchFamily="34" charset="-122"/>
                <a:cs typeface="Poppins" pitchFamily="34" charset="-120"/>
              </a:rPr>
              <a:t>CASE STUDY · CANADA · AEO / GEO</a:t>
            </a:r>
            <a:endParaRPr lang="en-US" sz="1400" dirty="0"/>
          </a:p>
        </p:txBody>
      </p:sp>
      <p:sp>
        <p:nvSpPr>
          <p:cNvPr id="4" name="Text 2"/>
          <p:cNvSpPr/>
          <p:nvPr>
            <p:ph type="title"/>
          </p:nvPr>
        </p:nvSpPr>
        <p:spPr>
          <a:xfrm>
            <a:off x="812800" y="2175123"/>
            <a:ext cx="10464800" cy="1287264"/>
          </a:xfrm>
          <a:prstGeom prst="rect">
            <a:avLst/>
          </a:prstGeom>
          <a:noFill/>
          <a:ln/>
        </p:spPr>
        <p:txBody>
          <a:bodyPr wrap="square" lIns="0" tIns="0" rIns="0" bIns="0" rtlCol="0" anchor="t">
            <a:normAutofit/>
          </a:bodyPr>
          <a:lstStyle/>
          <a:p>
            <a:pPr algn="l" indent="0" marL="0">
              <a:lnSpc>
                <a:spcPts val="4968"/>
              </a:lnSpc>
              <a:buNone/>
            </a:pPr>
            <a:r>
              <a:rPr lang="en-US" sz="4600" b="1" i="0" spc="-50" kern="0" dirty="0">
                <a:solidFill>
                  <a:srgbClr val="1B1530"/>
                </a:solidFill>
                <a:latin typeface="Poppins" pitchFamily="34" charset="0"/>
                <a:ea typeface="Poppins" pitchFamily="34" charset="-122"/>
                <a:cs typeface="Poppins" pitchFamily="34" charset="-120"/>
              </a:rPr>
              <a:t>Becoming the answer AI gives Canadian cloud buyers</a:t>
            </a:r>
            <a:endParaRPr lang="en-US" sz="4600" dirty="0"/>
          </a:p>
        </p:txBody>
      </p:sp>
      <p:sp>
        <p:nvSpPr>
          <p:cNvPr id="5" name="Text 3"/>
          <p:cNvSpPr/>
          <p:nvPr/>
        </p:nvSpPr>
        <p:spPr>
          <a:xfrm>
            <a:off x="812800" y="3690987"/>
            <a:ext cx="10137775" cy="745430"/>
          </a:xfrm>
          <a:prstGeom prst="rect">
            <a:avLst/>
          </a:prstGeom>
          <a:noFill/>
          <a:ln/>
        </p:spPr>
        <p:txBody>
          <a:bodyPr wrap="square" lIns="0" tIns="0" rIns="0" bIns="0" rtlCol="0" anchor="t">
            <a:normAutofit/>
          </a:bodyPr>
          <a:lstStyle/>
          <a:p>
            <a:pPr algn="l" indent="0" marL="0">
              <a:lnSpc>
                <a:spcPts val="2835"/>
              </a:lnSpc>
              <a:buNone/>
            </a:pPr>
            <a:r>
              <a:rPr lang="en-US" sz="2100" dirty="0">
                <a:solidFill>
                  <a:srgbClr val="6D28D9"/>
                </a:solidFill>
                <a:latin typeface="Poppins" pitchFamily="34" charset="0"/>
                <a:ea typeface="Poppins" pitchFamily="34" charset="-122"/>
                <a:cs typeface="Poppins" pitchFamily="34" charset="-120"/>
              </a:rPr>
              <a:t>Cited in 21 Google AI Overviews, 3x the nearest Canadian competitor, and named in 8 of 10 buyer prompts.</a:t>
            </a:r>
            <a:endParaRPr lang="en-US" sz="2100" dirty="0"/>
          </a:p>
        </p:txBody>
      </p:sp>
      <p:sp>
        <p:nvSpPr>
          <p:cNvPr id="6" name="Text 4"/>
          <p:cNvSpPr/>
          <p:nvPr/>
        </p:nvSpPr>
        <p:spPr>
          <a:xfrm>
            <a:off x="812800" y="4665018"/>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5E5A6E"/>
                </a:solidFill>
                <a:latin typeface="Poppins" pitchFamily="34" charset="0"/>
                <a:ea typeface="Poppins" pitchFamily="34" charset="-122"/>
                <a:cs typeface="Poppins" pitchFamily="34" charset="-120"/>
              </a:rPr>
              <a:t>Client: a Canadian Cloud Service Provider · 2024–2026</a:t>
            </a:r>
            <a:endParaRPr lang="en-US" sz="1500" dirty="0"/>
          </a:p>
        </p:txBody>
      </p:sp>
      <p:sp>
        <p:nvSpPr>
          <p:cNvPr id="7" name="Text 5"/>
          <p:cNvSpPr/>
          <p:nvPr/>
        </p:nvSpPr>
        <p:spPr>
          <a:xfrm>
            <a:off x="812800" y="6220470"/>
            <a:ext cx="10883392"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530"/>
                </a:solidFill>
                <a:latin typeface="Poppins" pitchFamily="34" charset="0"/>
                <a:ea typeface="Poppins" pitchFamily="34" charset="-122"/>
                <a:cs typeface="Poppins" pitchFamily="34" charset="-120"/>
              </a:rPr>
              <a:t>Courtney Jones · AI Visibility &amp; AI SEO Consultant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ph type="title"/>
          </p:nvPr>
        </p:nvSpPr>
        <p:spPr>
          <a:xfrm>
            <a:off x="812800" y="7620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25" kern="0" dirty="0">
                <a:solidFill>
                  <a:srgbClr val="1B1530"/>
                </a:solidFill>
                <a:latin typeface="Poppins" pitchFamily="34" charset="0"/>
                <a:ea typeface="Poppins" pitchFamily="34" charset="-122"/>
                <a:cs typeface="Poppins" pitchFamily="34" charset="-120"/>
              </a:rPr>
              <a:t>The challenge and what I did</a:t>
            </a:r>
            <a:endParaRPr lang="en-US" sz="3200" dirty="0"/>
          </a:p>
        </p:txBody>
      </p:sp>
      <p:sp>
        <p:nvSpPr>
          <p:cNvPr id="4" name="Shape 2"/>
          <p:cNvSpPr/>
          <p:nvPr/>
        </p:nvSpPr>
        <p:spPr>
          <a:xfrm>
            <a:off x="812800" y="1508720"/>
            <a:ext cx="4445000" cy="4282480"/>
          </a:xfrm>
          <a:prstGeom prst="roundRect">
            <a:avLst>
              <a:gd name="adj" fmla="val 1779"/>
            </a:avLst>
          </a:prstGeom>
          <a:solidFill>
            <a:srgbClr val="FAF9FD"/>
          </a:solidFill>
          <a:ln/>
        </p:spPr>
      </p:sp>
      <p:sp>
        <p:nvSpPr>
          <p:cNvPr id="5" name="Shape 3"/>
          <p:cNvSpPr/>
          <p:nvPr/>
        </p:nvSpPr>
        <p:spPr>
          <a:xfrm>
            <a:off x="812800" y="1508720"/>
            <a:ext cx="4445000" cy="4282480"/>
          </a:xfrm>
          <a:custGeom>
            <a:avLst/>
            <a:gdLst/>
            <a:ahLst/>
            <a:cxnLst/>
            <a:rect l="l" t="t" r="r" b="b"/>
            <a:pathLst>
              <a:path w="4445000" h="4282480">
                <a:moveTo>
                  <a:pt x="76200" y="4282480"/>
                </a:moveTo>
                <a:lnTo>
                  <a:pt x="76200" y="4282480"/>
                </a:lnTo>
                <a:arcTo hR="76200" wR="76200" stAng="5400000" swAng="5400000"/>
                <a:lnTo>
                  <a:pt x="0" y="76200"/>
                </a:lnTo>
                <a:arcTo hR="76200" wR="76200" stAng="10800000" swAng="5400000"/>
                <a:lnTo>
                  <a:pt x="76200" y="0"/>
                </a:lnTo>
                <a:arcTo hR="76200" wR="12700" stAng="16200000" swAng="-5400000"/>
                <a:lnTo>
                  <a:pt x="63500" y="4206280"/>
                </a:lnTo>
                <a:arcTo hR="76200" wR="12700" stAng="10800000" swAng="-5400000"/>
                <a:close/>
              </a:path>
            </a:pathLst>
          </a:custGeom>
          <a:solidFill>
            <a:srgbClr val="DB2777"/>
          </a:solidFill>
          <a:ln/>
        </p:spPr>
      </p:sp>
      <p:sp>
        <p:nvSpPr>
          <p:cNvPr id="6" name="Text 4"/>
          <p:cNvSpPr/>
          <p:nvPr/>
        </p:nvSpPr>
        <p:spPr>
          <a:xfrm>
            <a:off x="1181100" y="1788120"/>
            <a:ext cx="3885057"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DB2777"/>
                </a:solidFill>
                <a:latin typeface="Poppins" pitchFamily="34" charset="0"/>
                <a:ea typeface="Poppins" pitchFamily="34" charset="-122"/>
                <a:cs typeface="Poppins" pitchFamily="34" charset="-120"/>
              </a:rPr>
              <a:t>The challenge</a:t>
            </a:r>
            <a:endParaRPr lang="en-US" sz="1900" dirty="0"/>
          </a:p>
        </p:txBody>
      </p:sp>
      <p:sp>
        <p:nvSpPr>
          <p:cNvPr id="7" name="Text 5"/>
          <p:cNvSpPr/>
          <p:nvPr/>
        </p:nvSpPr>
        <p:spPr>
          <a:xfrm>
            <a:off x="1181100" y="2230041"/>
            <a:ext cx="3885057" cy="14065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B1530"/>
                </a:solidFill>
                <a:latin typeface="Poppins" pitchFamily="34" charset="0"/>
                <a:ea typeface="Poppins" pitchFamily="34" charset="-122"/>
                <a:cs typeface="Poppins" pitchFamily="34" charset="-120"/>
              </a:rPr>
              <a:t>In Dec 2024 the client was cited in zero Google AI Overviews for its Canadian keywords. By Jul 2026 OVHcloud was cited in 19 to the client’s 11, and AI assistants rarely named the brand.</a:t>
            </a:r>
            <a:endParaRPr lang="en-US" sz="1500" dirty="0"/>
          </a:p>
        </p:txBody>
      </p:sp>
      <p:sp>
        <p:nvSpPr>
          <p:cNvPr id="8" name="Text 6"/>
          <p:cNvSpPr/>
          <p:nvPr/>
        </p:nvSpPr>
        <p:spPr>
          <a:xfrm>
            <a:off x="5664200" y="1508720"/>
            <a:ext cx="5886450"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2563EB"/>
                </a:solidFill>
                <a:latin typeface="Poppins" pitchFamily="34" charset="0"/>
                <a:ea typeface="Poppins" pitchFamily="34" charset="-122"/>
                <a:cs typeface="Poppins" pitchFamily="34" charset="-120"/>
              </a:rPr>
              <a:t>What I did</a:t>
            </a:r>
            <a:endParaRPr lang="en-US" sz="1900" dirty="0"/>
          </a:p>
        </p:txBody>
      </p:sp>
      <p:sp>
        <p:nvSpPr>
          <p:cNvPr id="9" name="Text 7"/>
          <p:cNvSpPr/>
          <p:nvPr/>
        </p:nvSpPr>
        <p:spPr>
          <a:xfrm>
            <a:off x="5664200" y="1988741"/>
            <a:ext cx="381000" cy="381000"/>
          </a:xfrm>
          <a:custGeom>
            <a:avLst/>
            <a:gdLst/>
            <a:ahLst/>
            <a:cxnLst/>
            <a:rect l="l" t="t" r="r" b="b"/>
            <a:pathLst>
              <a:path w="381000" h="381000">
                <a:moveTo>
                  <a:pt x="190500" y="0"/>
                </a:moveTo>
                <a:lnTo>
                  <a:pt x="190500" y="0"/>
                </a:lnTo>
                <a:arcTo hR="190500" wR="190500" stAng="16200000" swAng="5400000"/>
                <a:lnTo>
                  <a:pt x="381000" y="190500"/>
                </a:lnTo>
                <a:arcTo hR="190500" wR="190500" stAng="0" swAng="5400000"/>
                <a:lnTo>
                  <a:pt x="190500" y="381000"/>
                </a:lnTo>
                <a:arcTo hR="190500" wR="190500" stAng="5400000" swAng="5400000"/>
                <a:lnTo>
                  <a:pt x="0" y="190500"/>
                </a:lnTo>
                <a:arcTo hR="190500" wR="190500" stAng="10800000" swAng="5400000"/>
                <a:close/>
              </a:path>
            </a:pathLst>
          </a:custGeom>
          <a:solidFill>
            <a:srgbClr val="2563EB"/>
          </a:solidFill>
          <a:ln/>
        </p:spPr>
        <p:txBody>
          <a:bodyPr wrap="square" lIns="0" tIns="0" rIns="0" bIns="0" rtlCol="0" anchor="t">
            <a:normAutofit/>
          </a:bodyPr>
          <a:lstStyle/>
          <a:p>
            <a:pPr algn="l" indent="0" marL="0">
              <a:lnSpc>
                <a:spcPts val="1960"/>
              </a:lnSpc>
              <a:buNone/>
            </a:pPr>
            <a:r>
              <a:rPr lang="en-US" sz="1400" b="1" dirty="0">
                <a:solidFill>
                  <a:srgbClr val="FFFFFF"/>
                </a:solidFill>
                <a:latin typeface="Poppins" pitchFamily="34" charset="0"/>
                <a:ea typeface="Poppins" pitchFamily="34" charset="-122"/>
                <a:cs typeface="Poppins" pitchFamily="34" charset="-120"/>
              </a:rPr>
              <a:t>1</a:t>
            </a:r>
            <a:endParaRPr lang="en-US" sz="1400" dirty="0"/>
          </a:p>
        </p:txBody>
      </p:sp>
      <p:sp>
        <p:nvSpPr>
          <p:cNvPr id="10" name="Text 8"/>
          <p:cNvSpPr/>
          <p:nvPr/>
        </p:nvSpPr>
        <p:spPr>
          <a:xfrm>
            <a:off x="6223000" y="2039541"/>
            <a:ext cx="531088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530"/>
                </a:solidFill>
                <a:latin typeface="Poppins" pitchFamily="34" charset="0"/>
                <a:ea typeface="Poppins" pitchFamily="34" charset="-122"/>
                <a:cs typeface="Poppins" pitchFamily="34" charset="-120"/>
              </a:rPr>
              <a:t>Structured the sovereign cloud pillar and data residency guide around the questions buyers ask AI</a:t>
            </a:r>
            <a:endParaRPr lang="en-US" sz="1500" dirty="0"/>
          </a:p>
        </p:txBody>
      </p:sp>
      <p:sp>
        <p:nvSpPr>
          <p:cNvPr id="11" name="Text 9"/>
          <p:cNvSpPr/>
          <p:nvPr/>
        </p:nvSpPr>
        <p:spPr>
          <a:xfrm>
            <a:off x="5664200" y="2763441"/>
            <a:ext cx="381000" cy="381000"/>
          </a:xfrm>
          <a:custGeom>
            <a:avLst/>
            <a:gdLst/>
            <a:ahLst/>
            <a:cxnLst/>
            <a:rect l="l" t="t" r="r" b="b"/>
            <a:pathLst>
              <a:path w="381000" h="381000">
                <a:moveTo>
                  <a:pt x="190500" y="0"/>
                </a:moveTo>
                <a:lnTo>
                  <a:pt x="190500" y="0"/>
                </a:lnTo>
                <a:arcTo hR="190500" wR="190500" stAng="16200000" swAng="5400000"/>
                <a:lnTo>
                  <a:pt x="381000" y="190500"/>
                </a:lnTo>
                <a:arcTo hR="190500" wR="190500" stAng="0" swAng="5400000"/>
                <a:lnTo>
                  <a:pt x="190500" y="381000"/>
                </a:lnTo>
                <a:arcTo hR="190500" wR="190500" stAng="5400000" swAng="5400000"/>
                <a:lnTo>
                  <a:pt x="0" y="190500"/>
                </a:lnTo>
                <a:arcTo hR="190500" wR="190500" stAng="10800000" swAng="5400000"/>
                <a:close/>
              </a:path>
            </a:pathLst>
          </a:custGeom>
          <a:solidFill>
            <a:srgbClr val="059669"/>
          </a:solidFill>
          <a:ln/>
        </p:spPr>
        <p:txBody>
          <a:bodyPr wrap="square" lIns="0" tIns="0" rIns="0" bIns="0" rtlCol="0" anchor="t">
            <a:normAutofit/>
          </a:bodyPr>
          <a:lstStyle/>
          <a:p>
            <a:pPr algn="l" indent="0" marL="0">
              <a:lnSpc>
                <a:spcPts val="1960"/>
              </a:lnSpc>
              <a:buNone/>
            </a:pPr>
            <a:r>
              <a:rPr lang="en-US" sz="1400" b="1" dirty="0">
                <a:solidFill>
                  <a:srgbClr val="FFFFFF"/>
                </a:solidFill>
                <a:latin typeface="Poppins" pitchFamily="34" charset="0"/>
                <a:ea typeface="Poppins" pitchFamily="34" charset="-122"/>
                <a:cs typeface="Poppins" pitchFamily="34" charset="-120"/>
              </a:rPr>
              <a:t>2</a:t>
            </a:r>
            <a:endParaRPr lang="en-US" sz="1400" dirty="0"/>
          </a:p>
        </p:txBody>
      </p:sp>
      <p:sp>
        <p:nvSpPr>
          <p:cNvPr id="12" name="Text 10"/>
          <p:cNvSpPr/>
          <p:nvPr/>
        </p:nvSpPr>
        <p:spPr>
          <a:xfrm>
            <a:off x="6223000" y="2814241"/>
            <a:ext cx="531088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530"/>
                </a:solidFill>
                <a:latin typeface="Poppins" pitchFamily="34" charset="0"/>
                <a:ea typeface="Poppins" pitchFamily="34" charset="-122"/>
                <a:cs typeface="Poppins" pitchFamily="34" charset="-120"/>
              </a:rPr>
              <a:t>Tracked AI Overview citations and AI prompt mentions against Canadian competitors in SEMrush</a:t>
            </a:r>
            <a:endParaRPr lang="en-US" sz="1500" dirty="0"/>
          </a:p>
        </p:txBody>
      </p:sp>
      <p:sp>
        <p:nvSpPr>
          <p:cNvPr id="13" name="Text 11"/>
          <p:cNvSpPr/>
          <p:nvPr/>
        </p:nvSpPr>
        <p:spPr>
          <a:xfrm>
            <a:off x="5664200" y="3538141"/>
            <a:ext cx="381000" cy="381000"/>
          </a:xfrm>
          <a:custGeom>
            <a:avLst/>
            <a:gdLst/>
            <a:ahLst/>
            <a:cxnLst/>
            <a:rect l="l" t="t" r="r" b="b"/>
            <a:pathLst>
              <a:path w="381000" h="381000">
                <a:moveTo>
                  <a:pt x="190500" y="0"/>
                </a:moveTo>
                <a:lnTo>
                  <a:pt x="190500" y="0"/>
                </a:lnTo>
                <a:arcTo hR="190500" wR="190500" stAng="16200000" swAng="5400000"/>
                <a:lnTo>
                  <a:pt x="381000" y="190500"/>
                </a:lnTo>
                <a:arcTo hR="190500" wR="190500" stAng="0" swAng="5400000"/>
                <a:lnTo>
                  <a:pt x="190500" y="381000"/>
                </a:lnTo>
                <a:arcTo hR="190500" wR="190500" stAng="5400000" swAng="5400000"/>
                <a:lnTo>
                  <a:pt x="0" y="190500"/>
                </a:lnTo>
                <a:arcTo hR="190500" wR="190500" stAng="10800000" swAng="5400000"/>
                <a:close/>
              </a:path>
            </a:pathLst>
          </a:custGeom>
          <a:solidFill>
            <a:srgbClr val="DB2777"/>
          </a:solidFill>
          <a:ln/>
        </p:spPr>
        <p:txBody>
          <a:bodyPr wrap="square" lIns="0" tIns="0" rIns="0" bIns="0" rtlCol="0" anchor="t">
            <a:normAutofit/>
          </a:bodyPr>
          <a:lstStyle/>
          <a:p>
            <a:pPr algn="l" indent="0" marL="0">
              <a:lnSpc>
                <a:spcPts val="1960"/>
              </a:lnSpc>
              <a:buNone/>
            </a:pPr>
            <a:r>
              <a:rPr lang="en-US" sz="1400" b="1" dirty="0">
                <a:solidFill>
                  <a:srgbClr val="FFFFFF"/>
                </a:solidFill>
                <a:latin typeface="Poppins" pitchFamily="34" charset="0"/>
                <a:ea typeface="Poppins" pitchFamily="34" charset="-122"/>
                <a:cs typeface="Poppins" pitchFamily="34" charset="-120"/>
              </a:rPr>
              <a:t>3</a:t>
            </a:r>
            <a:endParaRPr lang="en-US" sz="1400" dirty="0"/>
          </a:p>
        </p:txBody>
      </p:sp>
      <p:sp>
        <p:nvSpPr>
          <p:cNvPr id="14" name="Text 12"/>
          <p:cNvSpPr/>
          <p:nvPr/>
        </p:nvSpPr>
        <p:spPr>
          <a:xfrm>
            <a:off x="6223000" y="3588941"/>
            <a:ext cx="531088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530"/>
                </a:solidFill>
                <a:latin typeface="Poppins" pitchFamily="34" charset="0"/>
                <a:ea typeface="Poppins" pitchFamily="34" charset="-122"/>
                <a:cs typeface="Poppins" pitchFamily="34" charset="-120"/>
              </a:rPr>
              <a:t>Refreshed the sovereignty content in Sep 2026 to win back citations from OVHcloud</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ph type="title"/>
          </p:nvPr>
        </p:nvSpPr>
        <p:spPr>
          <a:xfrm>
            <a:off x="812800" y="7620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25" kern="0" dirty="0">
                <a:solidFill>
                  <a:srgbClr val="1B1530"/>
                </a:solidFill>
                <a:latin typeface="Poppins" pitchFamily="34" charset="0"/>
                <a:ea typeface="Poppins" pitchFamily="34" charset="-122"/>
                <a:cs typeface="Poppins" pitchFamily="34" charset="-120"/>
              </a:rPr>
              <a:t>The results</a:t>
            </a:r>
            <a:endParaRPr lang="en-US" sz="3200" dirty="0"/>
          </a:p>
        </p:txBody>
      </p:sp>
      <p:sp>
        <p:nvSpPr>
          <p:cNvPr id="4" name="Shape 2"/>
          <p:cNvSpPr/>
          <p:nvPr/>
        </p:nvSpPr>
        <p:spPr>
          <a:xfrm>
            <a:off x="819150" y="1591270"/>
            <a:ext cx="3373934" cy="2476500"/>
          </a:xfrm>
          <a:prstGeom prst="roundRect">
            <a:avLst>
              <a:gd name="adj" fmla="val 3846"/>
            </a:avLst>
          </a:prstGeom>
          <a:solidFill>
            <a:srgbClr val="FFFFFF"/>
          </a:solidFill>
          <a:ln w="12700">
            <a:solidFill>
              <a:srgbClr val="E7E4EF"/>
            </a:solidFill>
            <a:prstDash val="solid"/>
          </a:ln>
        </p:spPr>
      </p:sp>
      <p:sp>
        <p:nvSpPr>
          <p:cNvPr id="5" name="Text 3"/>
          <p:cNvSpPr/>
          <p:nvPr/>
        </p:nvSpPr>
        <p:spPr>
          <a:xfrm>
            <a:off x="1130300" y="1902420"/>
            <a:ext cx="2834183" cy="685800"/>
          </a:xfrm>
          <a:prstGeom prst="rect">
            <a:avLst/>
          </a:prstGeom>
          <a:noFill/>
          <a:ln/>
        </p:spPr>
        <p:txBody>
          <a:bodyPr wrap="square" lIns="0" tIns="0" rIns="0" bIns="0" rtlCol="0" anchor="t">
            <a:normAutofit/>
          </a:bodyPr>
          <a:lstStyle/>
          <a:p>
            <a:pPr algn="l" indent="0" marL="0">
              <a:lnSpc>
                <a:spcPts val="5200"/>
              </a:lnSpc>
              <a:buNone/>
            </a:pPr>
            <a:r>
              <a:rPr lang="en-US" sz="5200" b="1" dirty="0">
                <a:solidFill>
                  <a:srgbClr val="6D28D9"/>
                </a:solidFill>
                <a:latin typeface="Poppins" pitchFamily="34" charset="0"/>
                <a:ea typeface="Poppins" pitchFamily="34" charset="-122"/>
                <a:cs typeface="Poppins" pitchFamily="34" charset="-120"/>
              </a:rPr>
              <a:t>3x</a:t>
            </a:r>
            <a:endParaRPr lang="en-US" sz="5200" dirty="0"/>
          </a:p>
        </p:txBody>
      </p:sp>
      <p:sp>
        <p:nvSpPr>
          <p:cNvPr id="6" name="Text 4"/>
          <p:cNvSpPr/>
          <p:nvPr/>
        </p:nvSpPr>
        <p:spPr>
          <a:xfrm>
            <a:off x="1130300" y="2689820"/>
            <a:ext cx="2834183" cy="10922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530"/>
                </a:solidFill>
                <a:latin typeface="Poppins" pitchFamily="34" charset="0"/>
                <a:ea typeface="Poppins" pitchFamily="34" charset="-122"/>
                <a:cs typeface="Poppins" pitchFamily="34" charset="-120"/>
              </a:rPr>
              <a:t>Google AI Overview citations vs the nearest Canadian competitor (21 vs 7, Sep 30, 2026)</a:t>
            </a:r>
            <a:endParaRPr lang="en-US" sz="1500" dirty="0"/>
          </a:p>
        </p:txBody>
      </p:sp>
      <p:sp>
        <p:nvSpPr>
          <p:cNvPr id="7" name="Shape 5"/>
          <p:cNvSpPr/>
          <p:nvPr/>
        </p:nvSpPr>
        <p:spPr>
          <a:xfrm>
            <a:off x="4408984" y="1591270"/>
            <a:ext cx="3373983" cy="2476500"/>
          </a:xfrm>
          <a:prstGeom prst="roundRect">
            <a:avLst>
              <a:gd name="adj" fmla="val 3846"/>
            </a:avLst>
          </a:prstGeom>
          <a:solidFill>
            <a:srgbClr val="FFFFFF"/>
          </a:solidFill>
          <a:ln w="12700">
            <a:solidFill>
              <a:srgbClr val="E7E4EF"/>
            </a:solidFill>
            <a:prstDash val="solid"/>
          </a:ln>
        </p:spPr>
      </p:sp>
      <p:sp>
        <p:nvSpPr>
          <p:cNvPr id="8" name="Text 6"/>
          <p:cNvSpPr/>
          <p:nvPr/>
        </p:nvSpPr>
        <p:spPr>
          <a:xfrm>
            <a:off x="4720134" y="1902420"/>
            <a:ext cx="2834234" cy="685800"/>
          </a:xfrm>
          <a:prstGeom prst="rect">
            <a:avLst/>
          </a:prstGeom>
          <a:noFill/>
          <a:ln/>
        </p:spPr>
        <p:txBody>
          <a:bodyPr wrap="square" lIns="0" tIns="0" rIns="0" bIns="0" rtlCol="0" anchor="t">
            <a:normAutofit/>
          </a:bodyPr>
          <a:lstStyle/>
          <a:p>
            <a:pPr algn="l" indent="0" marL="0">
              <a:lnSpc>
                <a:spcPts val="5200"/>
              </a:lnSpc>
              <a:buNone/>
            </a:pPr>
            <a:r>
              <a:rPr lang="en-US" sz="5200" b="1" dirty="0">
                <a:solidFill>
                  <a:srgbClr val="2563EB"/>
                </a:solidFill>
                <a:latin typeface="Poppins" pitchFamily="34" charset="0"/>
                <a:ea typeface="Poppins" pitchFamily="34" charset="-122"/>
                <a:cs typeface="Poppins" pitchFamily="34" charset="-120"/>
              </a:rPr>
              <a:t>+90%</a:t>
            </a:r>
            <a:endParaRPr lang="en-US" sz="5200" dirty="0"/>
          </a:p>
        </p:txBody>
      </p:sp>
      <p:sp>
        <p:nvSpPr>
          <p:cNvPr id="9" name="Text 7"/>
          <p:cNvSpPr/>
          <p:nvPr/>
        </p:nvSpPr>
        <p:spPr>
          <a:xfrm>
            <a:off x="4720134" y="2689820"/>
            <a:ext cx="2834234"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530"/>
                </a:solidFill>
                <a:latin typeface="Poppins" pitchFamily="34" charset="0"/>
                <a:ea typeface="Poppins" pitchFamily="34" charset="-122"/>
                <a:cs typeface="Poppins" pitchFamily="34" charset="-120"/>
              </a:rPr>
              <a:t>more AI brand mentions than the nearest Canadian competitor (38 vs 20)</a:t>
            </a:r>
            <a:endParaRPr lang="en-US" sz="1500" dirty="0"/>
          </a:p>
        </p:txBody>
      </p:sp>
      <p:sp>
        <p:nvSpPr>
          <p:cNvPr id="10" name="Shape 8"/>
          <p:cNvSpPr/>
          <p:nvPr/>
        </p:nvSpPr>
        <p:spPr>
          <a:xfrm>
            <a:off x="7998867" y="1591270"/>
            <a:ext cx="3373983" cy="2476500"/>
          </a:xfrm>
          <a:prstGeom prst="roundRect">
            <a:avLst>
              <a:gd name="adj" fmla="val 3846"/>
            </a:avLst>
          </a:prstGeom>
          <a:solidFill>
            <a:srgbClr val="FFFFFF"/>
          </a:solidFill>
          <a:ln w="12700">
            <a:solidFill>
              <a:srgbClr val="E7E4EF"/>
            </a:solidFill>
            <a:prstDash val="solid"/>
          </a:ln>
        </p:spPr>
      </p:sp>
      <p:sp>
        <p:nvSpPr>
          <p:cNvPr id="11" name="Text 9"/>
          <p:cNvSpPr/>
          <p:nvPr/>
        </p:nvSpPr>
        <p:spPr>
          <a:xfrm>
            <a:off x="8310017" y="1902420"/>
            <a:ext cx="2834234" cy="685800"/>
          </a:xfrm>
          <a:prstGeom prst="rect">
            <a:avLst/>
          </a:prstGeom>
          <a:noFill/>
          <a:ln/>
        </p:spPr>
        <p:txBody>
          <a:bodyPr wrap="square" lIns="0" tIns="0" rIns="0" bIns="0" rtlCol="0" anchor="t">
            <a:normAutofit/>
          </a:bodyPr>
          <a:lstStyle/>
          <a:p>
            <a:pPr algn="l" indent="0" marL="0">
              <a:lnSpc>
                <a:spcPts val="5200"/>
              </a:lnSpc>
              <a:buNone/>
            </a:pPr>
            <a:r>
              <a:rPr lang="en-US" sz="5200" b="1" dirty="0">
                <a:solidFill>
                  <a:srgbClr val="059669"/>
                </a:solidFill>
                <a:latin typeface="Poppins" pitchFamily="34" charset="0"/>
                <a:ea typeface="Poppins" pitchFamily="34" charset="-122"/>
                <a:cs typeface="Poppins" pitchFamily="34" charset="-120"/>
              </a:rPr>
              <a:t>80%</a:t>
            </a:r>
            <a:endParaRPr lang="en-US" sz="5200" dirty="0"/>
          </a:p>
        </p:txBody>
      </p:sp>
      <p:sp>
        <p:nvSpPr>
          <p:cNvPr id="12" name="Text 10"/>
          <p:cNvSpPr/>
          <p:nvPr/>
        </p:nvSpPr>
        <p:spPr>
          <a:xfrm>
            <a:off x="8310017" y="2689820"/>
            <a:ext cx="2834234"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530"/>
                </a:solidFill>
                <a:latin typeface="Poppins" pitchFamily="34" charset="0"/>
                <a:ea typeface="Poppins" pitchFamily="34" charset="-122"/>
                <a:cs typeface="Poppins" pitchFamily="34" charset="-120"/>
              </a:rPr>
              <a:t>of AI mentions in “Cloud Hosting &amp; Server Providers” (11.9K AI volume)</a:t>
            </a:r>
            <a:endParaRPr lang="en-US" sz="15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5A6E"/>
                </a:solidFill>
                <a:latin typeface="Poppins" pitchFamily="34" charset="0"/>
                <a:ea typeface="Poppins" pitchFamily="34" charset="-122"/>
                <a:cs typeface="Poppins" pitchFamily="34" charset="-120"/>
              </a:rPr>
              <a:t>Source: SEMrush Position Tracking and AI Visibility, Canada, Oct 2026</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ph type="title"/>
          </p:nvPr>
        </p:nvSpPr>
        <p:spPr>
          <a:xfrm>
            <a:off x="812800" y="7620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25" kern="0" dirty="0">
                <a:solidFill>
                  <a:srgbClr val="1B1530"/>
                </a:solidFill>
                <a:latin typeface="Poppins" pitchFamily="34" charset="0"/>
                <a:ea typeface="Poppins" pitchFamily="34" charset="-122"/>
                <a:cs typeface="Poppins" pitchFamily="34" charset="-120"/>
              </a:rPr>
              <a:t>AI citations and share of voice</a:t>
            </a:r>
            <a:endParaRPr lang="en-US" sz="3200" dirty="0"/>
          </a:p>
        </p:txBody>
      </p:sp>
      <p:sp>
        <p:nvSpPr>
          <p:cNvPr id="4" name="Shape 2"/>
          <p:cNvSpPr/>
          <p:nvPr/>
        </p:nvSpPr>
        <p:spPr>
          <a:xfrm>
            <a:off x="819150" y="1515070"/>
            <a:ext cx="5181600" cy="1648371"/>
          </a:xfrm>
          <a:prstGeom prst="roundRect">
            <a:avLst>
              <a:gd name="adj" fmla="val 5778"/>
            </a:avLst>
          </a:prstGeom>
          <a:solidFill>
            <a:srgbClr val="FFFFFF"/>
          </a:solidFill>
          <a:ln w="12700">
            <a:solidFill>
              <a:srgbClr val="E7E4EF"/>
            </a:solidFill>
            <a:prstDash val="solid"/>
          </a:ln>
        </p:spPr>
      </p:sp>
      <p:sp>
        <p:nvSpPr>
          <p:cNvPr id="5" name="Text 3"/>
          <p:cNvSpPr/>
          <p:nvPr/>
        </p:nvSpPr>
        <p:spPr>
          <a:xfrm>
            <a:off x="1054100" y="1724620"/>
            <a:ext cx="4853051" cy="457200"/>
          </a:xfrm>
          <a:prstGeom prst="rect">
            <a:avLst/>
          </a:prstGeom>
          <a:noFill/>
          <a:ln/>
        </p:spPr>
        <p:txBody>
          <a:bodyPr wrap="square" lIns="0" tIns="0" rIns="0" bIns="0" rtlCol="0" anchor="t">
            <a:normAutofit/>
          </a:bodyPr>
          <a:lstStyle/>
          <a:p>
            <a:pPr algn="l" indent="0" marL="0">
              <a:lnSpc>
                <a:spcPts val="3400"/>
              </a:lnSpc>
              <a:buNone/>
            </a:pPr>
            <a:r>
              <a:rPr lang="en-US" sz="3400" b="1" dirty="0">
                <a:solidFill>
                  <a:srgbClr val="6D28D9"/>
                </a:solidFill>
                <a:latin typeface="Poppins" pitchFamily="34" charset="0"/>
                <a:ea typeface="Poppins" pitchFamily="34" charset="-122"/>
                <a:cs typeface="Poppins" pitchFamily="34" charset="-120"/>
              </a:rPr>
              <a:t>560</a:t>
            </a:r>
            <a:endParaRPr lang="en-US" sz="3400" dirty="0"/>
          </a:p>
        </p:txBody>
      </p:sp>
      <p:sp>
        <p:nvSpPr>
          <p:cNvPr id="6" name="Text 4"/>
          <p:cNvSpPr/>
          <p:nvPr/>
        </p:nvSpPr>
        <p:spPr>
          <a:xfrm>
            <a:off x="1054100" y="2207220"/>
            <a:ext cx="485305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530"/>
                </a:solidFill>
                <a:latin typeface="Poppins" pitchFamily="34" charset="0"/>
                <a:ea typeface="Poppins" pitchFamily="34" charset="-122"/>
                <a:cs typeface="Poppins" pitchFamily="34" charset="-120"/>
              </a:rPr>
              <a:t>citations: the client’s domain was the #1 most-cited domain for sovereign cloud, ahead of canada.ca and microsoft.com</a:t>
            </a:r>
            <a:endParaRPr lang="en-US" sz="1400" dirty="0"/>
          </a:p>
        </p:txBody>
      </p:sp>
      <p:sp>
        <p:nvSpPr>
          <p:cNvPr id="7" name="Shape 5"/>
          <p:cNvSpPr/>
          <p:nvPr/>
        </p:nvSpPr>
        <p:spPr>
          <a:xfrm>
            <a:off x="6191250" y="1515070"/>
            <a:ext cx="5181600" cy="1648371"/>
          </a:xfrm>
          <a:prstGeom prst="roundRect">
            <a:avLst>
              <a:gd name="adj" fmla="val 5778"/>
            </a:avLst>
          </a:prstGeom>
          <a:solidFill>
            <a:srgbClr val="FFFFFF"/>
          </a:solidFill>
          <a:ln w="12700">
            <a:solidFill>
              <a:srgbClr val="E7E4EF"/>
            </a:solidFill>
            <a:prstDash val="solid"/>
          </a:ln>
        </p:spPr>
      </p:sp>
      <p:sp>
        <p:nvSpPr>
          <p:cNvPr id="8" name="Text 6"/>
          <p:cNvSpPr/>
          <p:nvPr/>
        </p:nvSpPr>
        <p:spPr>
          <a:xfrm>
            <a:off x="6426200" y="1724620"/>
            <a:ext cx="4853051" cy="457200"/>
          </a:xfrm>
          <a:prstGeom prst="rect">
            <a:avLst/>
          </a:prstGeom>
          <a:noFill/>
          <a:ln/>
        </p:spPr>
        <p:txBody>
          <a:bodyPr wrap="square" lIns="0" tIns="0" rIns="0" bIns="0" rtlCol="0" anchor="t">
            <a:normAutofit/>
          </a:bodyPr>
          <a:lstStyle/>
          <a:p>
            <a:pPr algn="l" indent="0" marL="0">
              <a:lnSpc>
                <a:spcPts val="3400"/>
              </a:lnSpc>
              <a:buNone/>
            </a:pPr>
            <a:r>
              <a:rPr lang="en-US" sz="3400" b="1" dirty="0">
                <a:solidFill>
                  <a:srgbClr val="2563EB"/>
                </a:solidFill>
                <a:latin typeface="Poppins" pitchFamily="34" charset="0"/>
                <a:ea typeface="Poppins" pitchFamily="34" charset="-122"/>
                <a:cs typeface="Poppins" pitchFamily="34" charset="-120"/>
              </a:rPr>
              <a:t>287</a:t>
            </a:r>
            <a:endParaRPr lang="en-US" sz="3400" dirty="0"/>
          </a:p>
        </p:txBody>
      </p:sp>
      <p:sp>
        <p:nvSpPr>
          <p:cNvPr id="9" name="Text 7"/>
          <p:cNvSpPr/>
          <p:nvPr/>
        </p:nvSpPr>
        <p:spPr>
          <a:xfrm>
            <a:off x="6426200" y="2207220"/>
            <a:ext cx="48530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530"/>
                </a:solidFill>
                <a:latin typeface="Poppins" pitchFamily="34" charset="0"/>
                <a:ea typeface="Poppins" pitchFamily="34" charset="-122"/>
                <a:cs typeface="Poppins" pitchFamily="34" charset="-120"/>
              </a:rPr>
              <a:t>citations to the sovereign cloud page, the #1 most-cited URL across tracked prompts</a:t>
            </a:r>
            <a:endParaRPr lang="en-US" sz="1400" dirty="0"/>
          </a:p>
        </p:txBody>
      </p:sp>
      <p:sp>
        <p:nvSpPr>
          <p:cNvPr id="10" name="Shape 8"/>
          <p:cNvSpPr/>
          <p:nvPr/>
        </p:nvSpPr>
        <p:spPr>
          <a:xfrm>
            <a:off x="819150" y="3353941"/>
            <a:ext cx="5181600" cy="1399480"/>
          </a:xfrm>
          <a:prstGeom prst="roundRect">
            <a:avLst>
              <a:gd name="adj" fmla="val 6806"/>
            </a:avLst>
          </a:prstGeom>
          <a:solidFill>
            <a:srgbClr val="FFFFFF"/>
          </a:solidFill>
          <a:ln w="12700">
            <a:solidFill>
              <a:srgbClr val="E7E4EF"/>
            </a:solidFill>
            <a:prstDash val="solid"/>
          </a:ln>
        </p:spPr>
      </p:sp>
      <p:sp>
        <p:nvSpPr>
          <p:cNvPr id="11" name="Text 9"/>
          <p:cNvSpPr/>
          <p:nvPr/>
        </p:nvSpPr>
        <p:spPr>
          <a:xfrm>
            <a:off x="1054100" y="3563491"/>
            <a:ext cx="4853051" cy="457200"/>
          </a:xfrm>
          <a:prstGeom prst="rect">
            <a:avLst/>
          </a:prstGeom>
          <a:noFill/>
          <a:ln/>
        </p:spPr>
        <p:txBody>
          <a:bodyPr wrap="square" lIns="0" tIns="0" rIns="0" bIns="0" rtlCol="0" anchor="t">
            <a:normAutofit/>
          </a:bodyPr>
          <a:lstStyle/>
          <a:p>
            <a:pPr algn="l" indent="0" marL="0">
              <a:lnSpc>
                <a:spcPts val="3400"/>
              </a:lnSpc>
              <a:buNone/>
            </a:pPr>
            <a:r>
              <a:rPr lang="en-US" sz="3400" b="1" dirty="0">
                <a:solidFill>
                  <a:srgbClr val="059669"/>
                </a:solidFill>
                <a:latin typeface="Poppins" pitchFamily="34" charset="0"/>
                <a:ea typeface="Poppins" pitchFamily="34" charset="-122"/>
                <a:cs typeface="Poppins" pitchFamily="34" charset="-120"/>
              </a:rPr>
              <a:t>8 of 10</a:t>
            </a:r>
            <a:endParaRPr lang="en-US" sz="3400" dirty="0"/>
          </a:p>
        </p:txBody>
      </p:sp>
      <p:sp>
        <p:nvSpPr>
          <p:cNvPr id="12" name="Text 10"/>
          <p:cNvSpPr/>
          <p:nvPr/>
        </p:nvSpPr>
        <p:spPr>
          <a:xfrm>
            <a:off x="1054100" y="4046091"/>
            <a:ext cx="48530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530"/>
                </a:solidFill>
                <a:latin typeface="Poppins" pitchFamily="34" charset="0"/>
                <a:ea typeface="Poppins" pitchFamily="34" charset="-122"/>
                <a:cs typeface="Poppins" pitchFamily="34" charset="-120"/>
              </a:rPr>
              <a:t>buyer prompts name the client in ChatGPT, Gemini and Perplexity; 100% on the top category prompt</a:t>
            </a:r>
            <a:endParaRPr lang="en-US" sz="1400" dirty="0"/>
          </a:p>
        </p:txBody>
      </p:sp>
      <p:sp>
        <p:nvSpPr>
          <p:cNvPr id="13" name="Shape 11"/>
          <p:cNvSpPr/>
          <p:nvPr/>
        </p:nvSpPr>
        <p:spPr>
          <a:xfrm>
            <a:off x="6191250" y="3353941"/>
            <a:ext cx="5181600" cy="1399480"/>
          </a:xfrm>
          <a:prstGeom prst="roundRect">
            <a:avLst>
              <a:gd name="adj" fmla="val 6806"/>
            </a:avLst>
          </a:prstGeom>
          <a:solidFill>
            <a:srgbClr val="FFFFFF"/>
          </a:solidFill>
          <a:ln w="12700">
            <a:solidFill>
              <a:srgbClr val="E7E4EF"/>
            </a:solidFill>
            <a:prstDash val="solid"/>
          </a:ln>
        </p:spPr>
      </p:sp>
      <p:sp>
        <p:nvSpPr>
          <p:cNvPr id="14" name="Text 12"/>
          <p:cNvSpPr/>
          <p:nvPr/>
        </p:nvSpPr>
        <p:spPr>
          <a:xfrm>
            <a:off x="6426200" y="3563491"/>
            <a:ext cx="4853051" cy="457200"/>
          </a:xfrm>
          <a:prstGeom prst="rect">
            <a:avLst/>
          </a:prstGeom>
          <a:noFill/>
          <a:ln/>
        </p:spPr>
        <p:txBody>
          <a:bodyPr wrap="square" lIns="0" tIns="0" rIns="0" bIns="0" rtlCol="0" anchor="t">
            <a:normAutofit/>
          </a:bodyPr>
          <a:lstStyle/>
          <a:p>
            <a:pPr algn="l" indent="0" marL="0">
              <a:lnSpc>
                <a:spcPts val="3400"/>
              </a:lnSpc>
              <a:buNone/>
            </a:pPr>
            <a:r>
              <a:rPr lang="en-US" sz="3400" b="1" dirty="0">
                <a:solidFill>
                  <a:srgbClr val="DB2777"/>
                </a:solidFill>
                <a:latin typeface="Poppins" pitchFamily="34" charset="0"/>
                <a:ea typeface="Poppins" pitchFamily="34" charset="-122"/>
                <a:cs typeface="Poppins" pitchFamily="34" charset="-120"/>
              </a:rPr>
              <a:t>22–25%</a:t>
            </a:r>
            <a:endParaRPr lang="en-US" sz="3400" dirty="0"/>
          </a:p>
        </p:txBody>
      </p:sp>
      <p:sp>
        <p:nvSpPr>
          <p:cNvPr id="15" name="Text 13"/>
          <p:cNvSpPr/>
          <p:nvPr/>
        </p:nvSpPr>
        <p:spPr>
          <a:xfrm>
            <a:off x="6426200" y="4046091"/>
            <a:ext cx="485305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530"/>
                </a:solidFill>
                <a:latin typeface="Poppins" pitchFamily="34" charset="0"/>
                <a:ea typeface="Poppins" pitchFamily="34" charset="-122"/>
                <a:cs typeface="Poppins" pitchFamily="34" charset="-120"/>
              </a:rPr>
              <a:t>AI share of voice vs direct Canadian competitors, 4–5x the quarterly target</a:t>
            </a:r>
            <a:endParaRPr lang="en-US" sz="14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5A6E"/>
                </a:solidFill>
                <a:latin typeface="Poppins" pitchFamily="34" charset="0"/>
                <a:ea typeface="Poppins" pitchFamily="34" charset="-122"/>
                <a:cs typeface="Poppins" pitchFamily="34" charset="-120"/>
              </a:rPr>
              <a:t>Source: AI visibility performance report, Q3 2026 (SEMrush data)</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ph type="title"/>
          </p:nvPr>
        </p:nvSpPr>
        <p:spPr>
          <a:xfrm>
            <a:off x="812800" y="711200"/>
            <a:ext cx="11379200" cy="492720"/>
          </a:xfrm>
          <a:prstGeom prst="rect">
            <a:avLst/>
          </a:prstGeom>
          <a:noFill/>
          <a:ln/>
        </p:spPr>
        <p:txBody>
          <a:bodyPr wrap="square" lIns="0" tIns="0" rIns="0" bIns="0" rtlCol="0" anchor="t">
            <a:normAutofit/>
          </a:bodyPr>
          <a:lstStyle/>
          <a:p>
            <a:pPr algn="l" indent="0" marL="0">
              <a:lnSpc>
                <a:spcPts val="3680"/>
              </a:lnSpc>
              <a:buNone/>
            </a:pPr>
            <a:r>
              <a:rPr lang="en-US" sz="3200" b="1" i="0" spc="-25" kern="0" dirty="0">
                <a:solidFill>
                  <a:srgbClr val="1B1530"/>
                </a:solidFill>
                <a:latin typeface="Poppins" pitchFamily="34" charset="0"/>
                <a:ea typeface="Poppins" pitchFamily="34" charset="-122"/>
                <a:cs typeface="Poppins" pitchFamily="34" charset="-120"/>
              </a:rPr>
              <a:t>Cited in 21 Google AI Overviews, 3x the nearest rival</a:t>
            </a:r>
            <a:endParaRPr lang="en-US" sz="3200" dirty="0"/>
          </a:p>
        </p:txBody>
      </p:sp>
      <p:pic>
        <p:nvPicPr>
          <p:cNvPr id="4" name="Image 0" descr="Bar chart of Canadian keywords where each domain is cited in Google's AI Overview: client 21, OVHcloud 5, Micro Logic 7 on Sep 30 2026">    </p:cNvPr>
          <p:cNvPicPr>
            <a:picLocks noChangeAspect="1"/>
          </p:cNvPicPr>
          <p:nvPr/>
        </p:nvPicPr>
        <p:blipFill>
          <a:blip r:embed="rId1"/>
          <a:srcRect l="-17167" r="-17167" t="0" b="0"/>
          <a:stretch/>
        </p:blipFill>
        <p:spPr>
          <a:xfrm>
            <a:off x="812800" y="1381720"/>
            <a:ext cx="10566400" cy="4064000"/>
          </a:xfrm>
          <a:prstGeom prst="rect">
            <a:avLst/>
          </a:prstGeom>
        </p:spPr>
      </p:pic>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5A6E"/>
                </a:solidFill>
                <a:latin typeface="Poppins" pitchFamily="34" charset="0"/>
                <a:ea typeface="Poppins" pitchFamily="34" charset="-122"/>
                <a:cs typeface="Poppins" pitchFamily="34" charset="-120"/>
              </a:rPr>
              <a:t>From 0 in Dec 2024; tripled from 7 to 21 between Aug 5 and Sep 30, 2026. Source: SEMrush Position Tracking</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ph type="title"/>
          </p:nvPr>
        </p:nvSpPr>
        <p:spPr>
          <a:xfrm>
            <a:off x="812800" y="7620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25" kern="0" dirty="0">
                <a:solidFill>
                  <a:srgbClr val="1B1530"/>
                </a:solidFill>
                <a:latin typeface="Poppins" pitchFamily="34" charset="0"/>
                <a:ea typeface="Poppins" pitchFamily="34" charset="-122"/>
                <a:cs typeface="Poppins" pitchFamily="34" charset="-120"/>
              </a:rPr>
              <a:t>Named in the prompts buyers ask</a:t>
            </a:r>
            <a:endParaRPr lang="en-US" sz="3200" dirty="0"/>
          </a:p>
        </p:txBody>
      </p:sp>
      <p:pic>
        <p:nvPicPr>
          <p:cNvPr id="4" name="Image 0" descr="AI brand mentions in Canada: client 38, Micro Logic 20, 11:11 Systems 19">    </p:cNvPr>
          <p:cNvPicPr>
            <a:picLocks noChangeAspect="1"/>
          </p:cNvPicPr>
          <p:nvPr/>
        </p:nvPicPr>
        <p:blipFill>
          <a:blip r:embed="rId1"/>
          <a:stretch>
            <a:fillRect/>
          </a:stretch>
        </p:blipFill>
        <p:spPr>
          <a:xfrm>
            <a:off x="825500" y="2038310"/>
            <a:ext cx="5435600" cy="2446020"/>
          </a:xfrm>
          <a:prstGeom prst="rect">
            <a:avLst/>
          </a:prstGeom>
        </p:spPr>
      </p:pic>
      <p:sp>
        <p:nvSpPr>
          <p:cNvPr id="5" name="Shape 2"/>
          <p:cNvSpPr/>
          <p:nvPr/>
        </p:nvSpPr>
        <p:spPr>
          <a:xfrm>
            <a:off x="819150" y="1489670"/>
            <a:ext cx="5448300" cy="3543300"/>
          </a:xfrm>
          <a:prstGeom prst="roundRect">
            <a:avLst>
              <a:gd name="adj" fmla="val 1971"/>
            </a:avLst>
          </a:prstGeom>
          <a:noFill/>
          <a:ln w="12700">
            <a:solidFill>
              <a:srgbClr val="E7E4EF"/>
            </a:solidFill>
            <a:prstDash val="solid"/>
          </a:ln>
        </p:spPr>
      </p:sp>
      <p:sp>
        <p:nvSpPr>
          <p:cNvPr id="6" name="Text 3"/>
          <p:cNvSpPr/>
          <p:nvPr/>
        </p:nvSpPr>
        <p:spPr>
          <a:xfrm>
            <a:off x="6578600" y="1483320"/>
            <a:ext cx="4944618"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6D28D9"/>
                </a:solidFill>
                <a:latin typeface="Poppins" pitchFamily="34" charset="0"/>
                <a:ea typeface="Poppins" pitchFamily="34" charset="-122"/>
                <a:cs typeface="Poppins" pitchFamily="34" charset="-120"/>
              </a:rPr>
              <a:t>Prompts that name the client</a:t>
            </a:r>
            <a:endParaRPr lang="en-US" sz="1800" dirty="0"/>
          </a:p>
        </p:txBody>
      </p:sp>
      <p:sp>
        <p:nvSpPr>
          <p:cNvPr id="7" name="Shape 4"/>
          <p:cNvSpPr/>
          <p:nvPr/>
        </p:nvSpPr>
        <p:spPr>
          <a:xfrm>
            <a:off x="6597650" y="1884611"/>
            <a:ext cx="0" cy="231130"/>
          </a:xfrm>
          <a:prstGeom prst="line">
            <a:avLst/>
          </a:prstGeom>
          <a:noFill/>
          <a:ln w="38100">
            <a:solidFill>
              <a:srgbClr val="2563EB"/>
            </a:solidFill>
            <a:prstDash val="solid"/>
          </a:ln>
        </p:spPr>
      </p:sp>
      <p:sp>
        <p:nvSpPr>
          <p:cNvPr id="8" name="Text 5"/>
          <p:cNvSpPr/>
          <p:nvPr/>
        </p:nvSpPr>
        <p:spPr>
          <a:xfrm>
            <a:off x="6743700" y="1884611"/>
            <a:ext cx="4774565"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530"/>
                </a:solidFill>
                <a:latin typeface="Poppins" pitchFamily="34" charset="0"/>
                <a:ea typeface="Poppins" pitchFamily="34" charset="-122"/>
                <a:cs typeface="Poppins" pitchFamily="34" charset="-120"/>
              </a:rPr>
              <a:t>“canadian cloud providers”</a:t>
            </a:r>
            <a:endParaRPr lang="en-US" sz="1300" dirty="0"/>
          </a:p>
        </p:txBody>
      </p:sp>
      <p:sp>
        <p:nvSpPr>
          <p:cNvPr id="9" name="Shape 6"/>
          <p:cNvSpPr/>
          <p:nvPr/>
        </p:nvSpPr>
        <p:spPr>
          <a:xfrm>
            <a:off x="6597650" y="2242741"/>
            <a:ext cx="0" cy="231130"/>
          </a:xfrm>
          <a:prstGeom prst="line">
            <a:avLst/>
          </a:prstGeom>
          <a:noFill/>
          <a:ln w="38100">
            <a:solidFill>
              <a:srgbClr val="059669"/>
            </a:solidFill>
            <a:prstDash val="solid"/>
          </a:ln>
        </p:spPr>
      </p:sp>
      <p:sp>
        <p:nvSpPr>
          <p:cNvPr id="10" name="Text 7"/>
          <p:cNvSpPr/>
          <p:nvPr/>
        </p:nvSpPr>
        <p:spPr>
          <a:xfrm>
            <a:off x="6743700" y="2242741"/>
            <a:ext cx="4774565"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530"/>
                </a:solidFill>
                <a:latin typeface="Poppins" pitchFamily="34" charset="0"/>
                <a:ea typeface="Poppins" pitchFamily="34" charset="-122"/>
                <a:cs typeface="Poppins" pitchFamily="34" charset="-120"/>
              </a:rPr>
              <a:t>“cloud providers in canada”</a:t>
            </a:r>
            <a:endParaRPr lang="en-US" sz="1300" dirty="0"/>
          </a:p>
        </p:txBody>
      </p:sp>
      <p:sp>
        <p:nvSpPr>
          <p:cNvPr id="11" name="Shape 8"/>
          <p:cNvSpPr/>
          <p:nvPr/>
        </p:nvSpPr>
        <p:spPr>
          <a:xfrm>
            <a:off x="6597650" y="2600871"/>
            <a:ext cx="0" cy="231130"/>
          </a:xfrm>
          <a:prstGeom prst="line">
            <a:avLst/>
          </a:prstGeom>
          <a:noFill/>
          <a:ln w="38100">
            <a:solidFill>
              <a:srgbClr val="DB2777"/>
            </a:solidFill>
            <a:prstDash val="solid"/>
          </a:ln>
        </p:spPr>
      </p:sp>
      <p:sp>
        <p:nvSpPr>
          <p:cNvPr id="12" name="Text 9"/>
          <p:cNvSpPr/>
          <p:nvPr/>
        </p:nvSpPr>
        <p:spPr>
          <a:xfrm>
            <a:off x="6743700" y="2600871"/>
            <a:ext cx="4774565"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530"/>
                </a:solidFill>
                <a:latin typeface="Poppins" pitchFamily="34" charset="0"/>
                <a:ea typeface="Poppins" pitchFamily="34" charset="-122"/>
                <a:cs typeface="Poppins" pitchFamily="34" charset="-120"/>
              </a:rPr>
              <a:t>“canadian cloud storage”</a:t>
            </a:r>
            <a:endParaRPr lang="en-US" sz="1300" dirty="0"/>
          </a:p>
        </p:txBody>
      </p:sp>
      <p:sp>
        <p:nvSpPr>
          <p:cNvPr id="13" name="Shape 10"/>
          <p:cNvSpPr/>
          <p:nvPr/>
        </p:nvSpPr>
        <p:spPr>
          <a:xfrm>
            <a:off x="6597650" y="2959001"/>
            <a:ext cx="0" cy="462260"/>
          </a:xfrm>
          <a:prstGeom prst="line">
            <a:avLst/>
          </a:prstGeom>
          <a:noFill/>
          <a:ln w="38100">
            <a:solidFill>
              <a:srgbClr val="6D28D9"/>
            </a:solidFill>
            <a:prstDash val="solid"/>
          </a:ln>
        </p:spPr>
      </p:sp>
      <p:sp>
        <p:nvSpPr>
          <p:cNvPr id="14" name="Text 11"/>
          <p:cNvSpPr/>
          <p:nvPr/>
        </p:nvSpPr>
        <p:spPr>
          <a:xfrm>
            <a:off x="6743700" y="2959001"/>
            <a:ext cx="4774565"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530"/>
                </a:solidFill>
                <a:latin typeface="Poppins" pitchFamily="34" charset="0"/>
                <a:ea typeface="Poppins" pitchFamily="34" charset="-122"/>
                <a:cs typeface="Poppins" pitchFamily="34" charset="-120"/>
              </a:rPr>
              <a:t>“How do Canadian providers handle offsite backups and data residency for servers?”</a:t>
            </a:r>
            <a:endParaRPr lang="en-US" sz="1300" dirty="0"/>
          </a:p>
        </p:txBody>
      </p:sp>
      <p:sp>
        <p:nvSpPr>
          <p:cNvPr id="15" name="Shape 12"/>
          <p:cNvSpPr/>
          <p:nvPr/>
        </p:nvSpPr>
        <p:spPr>
          <a:xfrm>
            <a:off x="6597650" y="3548261"/>
            <a:ext cx="0" cy="462260"/>
          </a:xfrm>
          <a:prstGeom prst="line">
            <a:avLst/>
          </a:prstGeom>
          <a:noFill/>
          <a:ln w="38100">
            <a:solidFill>
              <a:srgbClr val="2563EB"/>
            </a:solidFill>
            <a:prstDash val="solid"/>
          </a:ln>
        </p:spPr>
      </p:sp>
      <p:sp>
        <p:nvSpPr>
          <p:cNvPr id="16" name="Text 13"/>
          <p:cNvSpPr/>
          <p:nvPr/>
        </p:nvSpPr>
        <p:spPr>
          <a:xfrm>
            <a:off x="6743700" y="3548261"/>
            <a:ext cx="4774565"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530"/>
                </a:solidFill>
                <a:latin typeface="Poppins" pitchFamily="34" charset="0"/>
                <a:ea typeface="Poppins" pitchFamily="34" charset="-122"/>
                <a:cs typeface="Poppins" pitchFamily="34" charset="-120"/>
              </a:rPr>
              <a:t>“What are the best cloud backup solutions for MSPs and small businesses?”</a:t>
            </a:r>
            <a:endParaRPr lang="en-US" sz="1300" dirty="0"/>
          </a:p>
        </p:txBody>
      </p:sp>
      <p:sp>
        <p:nvSpPr>
          <p:cNvPr id="17"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5A6E"/>
                </a:solidFill>
                <a:latin typeface="Poppins" pitchFamily="34" charset="0"/>
                <a:ea typeface="Poppins" pitchFamily="34" charset="-122"/>
                <a:cs typeface="Poppins" pitchFamily="34" charset="-120"/>
              </a:rPr>
              <a:t>Source: SEMrush AI Visibility, Canada, Oct 3, 2026 (ChatGPT, AI Overviews, AI Mode, Gemini)</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gradFill rotWithShape="1">
            <a:gsLst>
              <a:gs pos="0">
                <a:srgbClr val="6D28D9"/>
              </a:gs>
              <a:gs pos="25000">
                <a:srgbClr val="6D28D9"/>
              </a:gs>
              <a:gs pos="25000">
                <a:srgbClr val="2563EB"/>
              </a:gs>
              <a:gs pos="50000">
                <a:srgbClr val="2563EB"/>
              </a:gs>
              <a:gs pos="50000">
                <a:srgbClr val="059669"/>
              </a:gs>
              <a:gs pos="75000">
                <a:srgbClr val="059669"/>
              </a:gs>
              <a:gs pos="75000">
                <a:srgbClr val="DB2777"/>
              </a:gs>
              <a:gs pos="100000">
                <a:srgbClr val="DB2777"/>
              </a:gs>
            </a:gsLst>
            <a:lin ang="0" scaled="0"/>
          </a:gradFill>
          <a:ln/>
        </p:spPr>
      </p:sp>
      <p:sp>
        <p:nvSpPr>
          <p:cNvPr id="3" name="Text 1"/>
          <p:cNvSpPr/>
          <p:nvPr>
            <p:ph type="title"/>
          </p:nvPr>
        </p:nvSpPr>
        <p:spPr>
          <a:xfrm>
            <a:off x="812800" y="7112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25" kern="0" dirty="0">
                <a:solidFill>
                  <a:srgbClr val="1B1530"/>
                </a:solidFill>
                <a:latin typeface="Poppins" pitchFamily="34" charset="0"/>
                <a:ea typeface="Poppins" pitchFamily="34" charset="-122"/>
                <a:cs typeface="Poppins" pitchFamily="34" charset="-120"/>
              </a:rPr>
              <a:t>Proof from SEMrush</a:t>
            </a:r>
            <a:endParaRPr lang="en-US" sz="3200" dirty="0"/>
          </a:p>
        </p:txBody>
      </p:sp>
      <p:sp>
        <p:nvSpPr>
          <p:cNvPr id="4" name="Shape 2"/>
          <p:cNvSpPr/>
          <p:nvPr/>
        </p:nvSpPr>
        <p:spPr>
          <a:xfrm>
            <a:off x="812800" y="1407120"/>
            <a:ext cx="5181600" cy="3429000"/>
          </a:xfrm>
          <a:prstGeom prst="roundRect">
            <a:avLst>
              <a:gd name="adj" fmla="val 2222"/>
            </a:avLst>
          </a:prstGeom>
          <a:solidFill>
            <a:srgbClr val="FFFFFF"/>
          </a:solidFill>
          <a:ln/>
        </p:spPr>
      </p:sp>
      <p:pic>
        <p:nvPicPr>
          <p:cNvPr id="5" name="Image 0" descr="SEMrush AI Competitor Research: Cloud Hosting and Server Providers topic, client 4 mentions, Micro Logic 1">    </p:cNvPr>
          <p:cNvPicPr>
            <a:picLocks noChangeAspect="1"/>
          </p:cNvPicPr>
          <p:nvPr/>
        </p:nvPicPr>
        <p:blipFill>
          <a:blip r:embed="rId1"/>
          <a:stretch>
            <a:fillRect/>
          </a:stretch>
        </p:blipFill>
        <p:spPr>
          <a:xfrm>
            <a:off x="1009231" y="1419820"/>
            <a:ext cx="4788739" cy="3403600"/>
          </a:xfrm>
          <a:prstGeom prst="rect">
            <a:avLst/>
          </a:prstGeom>
        </p:spPr>
      </p:pic>
      <p:sp>
        <p:nvSpPr>
          <p:cNvPr id="6" name="Shape 3"/>
          <p:cNvSpPr/>
          <p:nvPr/>
        </p:nvSpPr>
        <p:spPr>
          <a:xfrm>
            <a:off x="819150" y="1413470"/>
            <a:ext cx="5168900" cy="3416300"/>
          </a:xfrm>
          <a:prstGeom prst="roundRect">
            <a:avLst>
              <a:gd name="adj" fmla="val 2045"/>
            </a:avLst>
          </a:prstGeom>
          <a:noFill/>
          <a:ln w="12700">
            <a:solidFill>
              <a:srgbClr val="E7E4EF"/>
            </a:solidFill>
            <a:prstDash val="solid"/>
          </a:ln>
        </p:spPr>
      </p:sp>
      <p:sp>
        <p:nvSpPr>
          <p:cNvPr id="7" name="Text 4"/>
          <p:cNvSpPr/>
          <p:nvPr/>
        </p:nvSpPr>
        <p:spPr>
          <a:xfrm>
            <a:off x="812800" y="4937720"/>
            <a:ext cx="5337048"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5E5A6E"/>
                </a:solidFill>
                <a:latin typeface="Poppins" pitchFamily="34" charset="0"/>
                <a:ea typeface="Poppins" pitchFamily="34" charset="-122"/>
                <a:cs typeface="Poppins" pitchFamily="34" charset="-120"/>
              </a:rPr>
              <a:t>“Cloud Hosting &amp; Server Providers”: client 4 mentions, Micro Logic 1</a:t>
            </a:r>
            <a:endParaRPr lang="en-US" sz="1300" dirty="0"/>
          </a:p>
        </p:txBody>
      </p:sp>
      <p:sp>
        <p:nvSpPr>
          <p:cNvPr id="8" name="Shape 5"/>
          <p:cNvSpPr/>
          <p:nvPr/>
        </p:nvSpPr>
        <p:spPr>
          <a:xfrm>
            <a:off x="6197600" y="1407120"/>
            <a:ext cx="5181600" cy="3429000"/>
          </a:xfrm>
          <a:prstGeom prst="roundRect">
            <a:avLst>
              <a:gd name="adj" fmla="val 2222"/>
            </a:avLst>
          </a:prstGeom>
          <a:solidFill>
            <a:srgbClr val="FFFFFF"/>
          </a:solidFill>
          <a:ln/>
        </p:spPr>
      </p:sp>
      <p:pic>
        <p:nvPicPr>
          <p:cNvPr id="9" name="Image 1" descr="SEMrush Position Tracking: sovereignty keywords at #1 with AI Overview markers">    </p:cNvPr>
          <p:cNvPicPr>
            <a:picLocks noChangeAspect="1"/>
          </p:cNvPicPr>
          <p:nvPr/>
        </p:nvPicPr>
        <p:blipFill>
          <a:blip r:embed="rId2"/>
          <a:stretch>
            <a:fillRect/>
          </a:stretch>
        </p:blipFill>
        <p:spPr>
          <a:xfrm>
            <a:off x="6394031" y="1419820"/>
            <a:ext cx="4788739" cy="3403600"/>
          </a:xfrm>
          <a:prstGeom prst="rect">
            <a:avLst/>
          </a:prstGeom>
        </p:spPr>
      </p:pic>
      <p:sp>
        <p:nvSpPr>
          <p:cNvPr id="10" name="Shape 6"/>
          <p:cNvSpPr/>
          <p:nvPr/>
        </p:nvSpPr>
        <p:spPr>
          <a:xfrm>
            <a:off x="6203950" y="1413470"/>
            <a:ext cx="5168900" cy="3416300"/>
          </a:xfrm>
          <a:prstGeom prst="roundRect">
            <a:avLst>
              <a:gd name="adj" fmla="val 2045"/>
            </a:avLst>
          </a:prstGeom>
          <a:noFill/>
          <a:ln w="12700">
            <a:solidFill>
              <a:srgbClr val="E7E4EF"/>
            </a:solidFill>
            <a:prstDash val="solid"/>
          </a:ln>
        </p:spPr>
      </p:sp>
      <p:sp>
        <p:nvSpPr>
          <p:cNvPr id="11" name="Text 7"/>
          <p:cNvSpPr/>
          <p:nvPr/>
        </p:nvSpPr>
        <p:spPr>
          <a:xfrm>
            <a:off x="6197600" y="4937720"/>
            <a:ext cx="5337048"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5E5A6E"/>
                </a:solidFill>
                <a:latin typeface="Poppins" pitchFamily="34" charset="0"/>
                <a:ea typeface="Poppins" pitchFamily="34" charset="-122"/>
                <a:cs typeface="Poppins" pitchFamily="34" charset="-120"/>
              </a:rPr>
              <a:t>Sovereignty terms at #1; the diamond marks an AI Overview citation</a:t>
            </a:r>
            <a:endParaRPr lang="en-US" sz="1300" dirty="0"/>
          </a:p>
        </p:txBody>
      </p:sp>
      <p:sp>
        <p:nvSpPr>
          <p:cNvPr id="12"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5A6E"/>
                </a:solidFill>
                <a:latin typeface="Poppins" pitchFamily="34" charset="0"/>
                <a:ea typeface="Poppins" pitchFamily="34" charset="-122"/>
                <a:cs typeface="Poppins" pitchFamily="34" charset="-120"/>
              </a:rPr>
              <a:t>SEMrush AI Visibility and Position Tracking, Canada, Oct 2026. Client details blurred</a:t>
            </a:r>
            <a:endParaRPr lang="en-US" sz="1200" dirty="0"/>
          </a:p>
        </p:txBody>
      </p:sp>
    </p:spTree>
  </p:cSld>
  <p:clrMapOvr>
    <a:masterClrMapping/>
  </p:clrMapOvr>
</p:sld>
</file>

<file path=ppt/theme/theme1.xml><?xml version="1.0" encoding="utf-8"?>
<a:theme xmlns:a="http://schemas.openxmlformats.org/drawingml/2006/main" name="Case Study: Canada AI Overviews &amp; AI Answers">
  <a:themeElements>
    <a:clrScheme name="Case Study: Canada AI Overviews &amp; AI Answers">
      <a:dk1>
        <a:srgbClr val="1B1530"/>
      </a:dk1>
      <a:lt1>
        <a:srgbClr val="FFFFFF"/>
      </a:lt1>
      <a:dk2>
        <a:srgbClr val="545064"/>
      </a:dk2>
      <a:lt2>
        <a:srgbClr val="E8E8EA"/>
      </a:lt2>
      <a:accent1>
        <a:srgbClr val="2563EB"/>
      </a:accent1>
      <a:accent2>
        <a:srgbClr val="DB2777"/>
      </a:accent2>
      <a:accent3>
        <a:srgbClr val="6D28D9"/>
      </a:accent3>
      <a:accent4>
        <a:srgbClr val="059669"/>
      </a:accent4>
      <a:accent5>
        <a:srgbClr val="5E5A6E"/>
      </a:accent5>
      <a:accent6>
        <a:srgbClr val="9AA0A6"/>
      </a:accent6>
      <a:hlink>
        <a:srgbClr val="0563C1"/>
      </a:hlink>
      <a:folHlink>
        <a:srgbClr val="954F72"/>
      </a:folHlink>
    </a:clrScheme>
    <a:fontScheme name="Case Study: Canada AI Overviews &amp; AI Answers">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Canada AI Overviews &amp; AI Answers</dc:title>
  <dc:subject/>
  <dc:creator/>
  <cp:lastModifiedBy/>
  <cp:revision>1</cp:revision>
  <dcterms:created xsi:type="dcterms:W3CDTF">2026-10-06T17:17:56Z</dcterms:created>
  <dcterms:modified xsi:type="dcterms:W3CDTF">2026-10-06T17:17:56Z</dcterms:modified>
</cp:coreProperties>
</file>