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620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34120"/>
            <a:ext cx="10566400" cy="4511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620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34120"/>
            <a:ext cx="10566400" cy="4511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/>
        </p:nvSpPr>
        <p:spPr>
          <a:xfrm>
            <a:off x="812800" y="1672233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DB27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CASE STUDY · CANADA · SEO</a:t>
            </a:r>
            <a:endParaRPr lang="en-US" sz="1400" dirty="0"/>
          </a:p>
        </p:txBody>
      </p:sp>
      <p:sp>
        <p:nvSpPr>
          <p:cNvPr id="4" name="Text 2"/>
          <p:cNvSpPr/>
          <p:nvPr>
            <p:ph type="title"/>
          </p:nvPr>
        </p:nvSpPr>
        <p:spPr>
          <a:xfrm>
            <a:off x="812800" y="2175123"/>
            <a:ext cx="10464800" cy="12872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968"/>
              </a:lnSpc>
              <a:buNone/>
            </a:pPr>
            <a:r>
              <a:rPr lang="en-US" sz="4600" b="1" i="0" spc="-50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Owning “Canada data sovereignty” in search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812800" y="3690987"/>
            <a:ext cx="10137775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35"/>
              </a:lnSpc>
              <a:buNone/>
            </a:pPr>
            <a:r>
              <a:rPr lang="en-US" sz="2100" dirty="0">
                <a:solidFill>
                  <a:srgbClr val="6D28D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Search visibility went from 6.1% to 13.7% in 30 days, reaching 3.4x the nearest competitor.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12800" y="4665018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Client: a Canadian Cloud Service Provider · 2024–2026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12800" y="6220470"/>
            <a:ext cx="1088339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Courtney Jones · AI Visibility &amp; AI SEO Consultant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challenge and what I did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508720"/>
            <a:ext cx="4445000" cy="4282480"/>
          </a:xfrm>
          <a:prstGeom prst="roundRect">
            <a:avLst>
              <a:gd name="adj" fmla="val 1779"/>
            </a:avLst>
          </a:prstGeom>
          <a:solidFill>
            <a:srgbClr val="FAF9FD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508720"/>
            <a:ext cx="4445000" cy="4282480"/>
          </a:xfrm>
          <a:custGeom>
            <a:avLst/>
            <a:gdLst/>
            <a:ahLst/>
            <a:cxnLst/>
            <a:rect l="l" t="t" r="r" b="b"/>
            <a:pathLst>
              <a:path w="4445000" h="4282480">
                <a:moveTo>
                  <a:pt x="76200" y="4282480"/>
                </a:moveTo>
                <a:lnTo>
                  <a:pt x="76200" y="428248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12700" stAng="16200000" swAng="-5400000"/>
                <a:lnTo>
                  <a:pt x="63500" y="4206280"/>
                </a:lnTo>
                <a:arcTo hR="76200" wR="12700" stAng="10800000" swAng="-5400000"/>
                <a:close/>
              </a:path>
            </a:pathLst>
          </a:custGeom>
          <a:solidFill>
            <a:srgbClr val="DB2777"/>
          </a:solidFill>
          <a:ln/>
        </p:spPr>
      </p:sp>
      <p:sp>
        <p:nvSpPr>
          <p:cNvPr id="6" name="Text 4"/>
          <p:cNvSpPr/>
          <p:nvPr/>
        </p:nvSpPr>
        <p:spPr>
          <a:xfrm>
            <a:off x="1181100" y="1788120"/>
            <a:ext cx="3885057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DB27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challenge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181100" y="2230041"/>
            <a:ext cx="3885057" cy="1406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Dec 2024 the client’s visibility across 185 tracked Canadian keywords was 1.6%. By spring 2026 OVHcloud had pulled ahead on the same sovereignty terms (9.96% vs 6.94% in Mar 2026).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664200" y="1508720"/>
            <a:ext cx="588645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 did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664200" y="19887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2563EB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23000" y="20395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Made the sovereign cloud page the pillar for Canadian data-sovereignty intent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664200" y="27634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059669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23000" y="28142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Published one guide covering data residency, data sovereignty and the US CLOUD Act (Jun 18, 2026)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64200" y="35381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DB2777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23000" y="35889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Refreshed both pages in late Sep 2026 and tracked the full Canadian cluster daily against competitors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results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591270"/>
            <a:ext cx="3373934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30300" y="1902420"/>
            <a:ext cx="28341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6D28D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13.7%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1130300" y="2689820"/>
            <a:ext cx="2834183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Canadian search visibility on Oct 1, 2026, up from 6.1% on Sep 2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08984" y="1591270"/>
            <a:ext cx="3373983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20134" y="1902420"/>
            <a:ext cx="28342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3.4x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4720134" y="2689820"/>
            <a:ext cx="283423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visibility of the nearest competitor, OVHcloud (Sep 30, 2026)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8867" y="1591270"/>
            <a:ext cx="3373983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10017" y="1902420"/>
            <a:ext cx="28342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596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#1</a:t>
            </a:r>
            <a:endParaRPr lang="en-US" sz="5200" dirty="0"/>
          </a:p>
        </p:txBody>
      </p:sp>
      <p:sp>
        <p:nvSpPr>
          <p:cNvPr id="12" name="Text 10"/>
          <p:cNvSpPr/>
          <p:nvPr/>
        </p:nvSpPr>
        <p:spPr>
          <a:xfrm>
            <a:off x="8310017" y="2689820"/>
            <a:ext cx="283423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Google for 14 sovereignty and Canadian cloud terms, all inside the AI Overview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SEMrush Position Tracking, Google Canada, 185 tracked keywords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112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Visibility 6.1% → 13.7% in 30 days</a:t>
            </a:r>
            <a:endParaRPr lang="en-US" sz="3200" dirty="0"/>
          </a:p>
        </p:txBody>
      </p:sp>
      <p:pic>
        <p:nvPicPr>
          <p:cNvPr id="4" name="Image 0" descr="Daily search visibility Sep 1 to Oct 1, 2026: the client rises from 6.1% to 13.7%, OVHcloud falls to 4.5%, Micro Logic 4.0%">    </p:cNvPr>
          <p:cNvPicPr>
            <a:picLocks noChangeAspect="1"/>
          </p:cNvPicPr>
          <p:nvPr/>
        </p:nvPicPr>
        <p:blipFill>
          <a:blip r:embed="rId1"/>
          <a:srcRect l="-15131" r="-15131" t="0" b="0"/>
          <a:stretch/>
        </p:blipFill>
        <p:spPr>
          <a:xfrm>
            <a:off x="812800" y="1381720"/>
            <a:ext cx="10566400" cy="4191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SEMrush Position Tracking (daily), Google Canada. Sep 30: client 14.05% vs OVHcloud 4.05%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03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25"/>
              </a:lnSpc>
              <a:buNone/>
            </a:pPr>
            <a:r>
              <a:rPr lang="en-US" sz="263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#1 on Google, inside the AI Overview</a:t>
            </a:r>
            <a:endParaRPr lang="en-US" sz="263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07220"/>
          <a:ext cx="10553700" cy="4383980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87065"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Keyword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Searches/mo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Ranking page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</a:tr>
              <a:tr h="487114"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canadian based cloud storage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170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Sovereign cloud page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114"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data residency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140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Data residency &amp; sovereignty guide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114"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data sovereignty canada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140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Data residency &amp; sovereignty guide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114"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canada data sovereignty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110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Data residency &amp; sovereignty guide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114"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cloud act canada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70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Data residency &amp; sovereignty guide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114"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cloud providers in canada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70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Sovereign cloud page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114"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canada sovereign cloud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50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Sovereign cloud page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114"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canadian sovereign cloud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50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09"/>
                        </a:lnSpc>
                        <a:buNone/>
                      </a:pPr>
                      <a:r>
                        <a:rPr lang="en-US" sz="1435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Sovereign cloud page</a:t>
                      </a:r>
                      <a:endParaRPr lang="en-US" sz="1435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Plus 6 more sovereignty terms at #1. Source: SEMrush Position Tracking, Oct 2026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112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Proof from SEMrush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407120"/>
            <a:ext cx="5181600" cy="34290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</p:spPr>
      </p:sp>
      <p:pic>
        <p:nvPicPr>
          <p:cNvPr id="5" name="Image 0" descr="SEMrush Position Tracking: client 13.73%, ovhcloud.com 4.45%, micrologic.ca 3.95%">    </p:cNvPr>
          <p:cNvPicPr>
            <a:picLocks noChangeAspect="1"/>
          </p:cNvPicPr>
          <p:nvPr/>
        </p:nvPicPr>
        <p:blipFill>
          <a:blip r:embed="rId1"/>
          <a:srcRect l="-217" r="-217" t="0" b="0"/>
          <a:stretch/>
        </p:blipFill>
        <p:spPr>
          <a:xfrm>
            <a:off x="825500" y="1419820"/>
            <a:ext cx="5156200" cy="3403600"/>
          </a:xfrm>
          <a:prstGeom prst="roundRect">
            <a:avLst>
              <a:gd name="adj" fmla="val 1866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819150" y="1413470"/>
            <a:ext cx="5168900" cy="3416300"/>
          </a:xfrm>
          <a:prstGeom prst="roundRect">
            <a:avLst>
              <a:gd name="adj" fmla="val 2045"/>
            </a:avLst>
          </a:prstGeom>
          <a:noFill/>
          <a:ln w="12700">
            <a:solidFill>
              <a:srgbClr val="E7E4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12800" y="4937720"/>
            <a:ext cx="5337048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Client 13.73% vs OVHcloud 4.45% and Micro Logic 3.95%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197600" y="1407120"/>
            <a:ext cx="5181600" cy="34290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</p:spPr>
      </p:sp>
      <p:pic>
        <p:nvPicPr>
          <p:cNvPr id="9" name="Image 1" descr="SEMrush rankings table: client #1 for Canada sovereign cloud while OVHcloud drops out">    </p:cNvPr>
          <p:cNvPicPr>
            <a:picLocks noChangeAspect="1"/>
          </p:cNvPicPr>
          <p:nvPr/>
        </p:nvPicPr>
        <p:blipFill>
          <a:blip r:embed="rId2"/>
          <a:srcRect l="-217" r="-217" t="0" b="0"/>
          <a:stretch/>
        </p:blipFill>
        <p:spPr>
          <a:xfrm>
            <a:off x="6210300" y="1419820"/>
            <a:ext cx="5156200" cy="3403600"/>
          </a:xfrm>
          <a:prstGeom prst="roundRect">
            <a:avLst>
              <a:gd name="adj" fmla="val 1866"/>
            </a:avLst>
          </a:prstGeom>
        </p:spPr>
      </p:pic>
      <p:sp>
        <p:nvSpPr>
          <p:cNvPr id="10" name="Shape 6"/>
          <p:cNvSpPr/>
          <p:nvPr/>
        </p:nvSpPr>
        <p:spPr>
          <a:xfrm>
            <a:off x="6203950" y="1413470"/>
            <a:ext cx="5168900" cy="3416300"/>
          </a:xfrm>
          <a:prstGeom prst="roundRect">
            <a:avLst>
              <a:gd name="adj" fmla="val 2045"/>
            </a:avLst>
          </a:prstGeom>
          <a:noFill/>
          <a:ln w="12700">
            <a:solidFill>
              <a:srgbClr val="E7E4E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197600" y="4937720"/>
            <a:ext cx="5337048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client holds #1 while OVHcloud drops out of the rankings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SEMrush Position Tracking, Google Canada, Sep 1 – Oct 1, 2026. Client details blurred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se Study: Canada Data Sovereignty Search">
  <a:themeElements>
    <a:clrScheme name="Case Study: Canada Data Sovereignty Search">
      <a:dk1>
        <a:srgbClr val="1B1530"/>
      </a:dk1>
      <a:lt1>
        <a:srgbClr val="FFFFFF"/>
      </a:lt1>
      <a:dk2>
        <a:srgbClr val="545064"/>
      </a:dk2>
      <a:lt2>
        <a:srgbClr val="E8E8EA"/>
      </a:lt2>
      <a:accent1>
        <a:srgbClr val="2563EB"/>
      </a:accent1>
      <a:accent2>
        <a:srgbClr val="DB2777"/>
      </a:accent2>
      <a:accent3>
        <a:srgbClr val="059669"/>
      </a:accent3>
      <a:accent4>
        <a:srgbClr val="6D28D9"/>
      </a:accent4>
      <a:accent5>
        <a:srgbClr val="5E5A6E"/>
      </a:accent5>
      <a:accent6>
        <a:srgbClr val="9AA0A6"/>
      </a:accent6>
      <a:hlink>
        <a:srgbClr val="0563C1"/>
      </a:hlink>
      <a:folHlink>
        <a:srgbClr val="954F72"/>
      </a:folHlink>
    </a:clrScheme>
    <a:fontScheme name="Case Study: Canada Data Sovereignty Search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Study: Canada Data Sovereignty Search</dc:title>
  <dc:subject/>
  <dc:creator/>
  <cp:lastModifiedBy/>
  <cp:revision>1</cp:revision>
  <dcterms:created xsi:type="dcterms:W3CDTF">2026-10-06T17:18:15Z</dcterms:created>
  <dcterms:modified xsi:type="dcterms:W3CDTF">2026-10-06T17:18:15Z</dcterms:modified>
</cp:coreProperties>
</file>