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112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483320"/>
            <a:ext cx="10566400" cy="456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112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483320"/>
            <a:ext cx="10566400" cy="456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/>
        </p:nvSpPr>
        <p:spPr>
          <a:xfrm>
            <a:off x="812800" y="1852265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DB27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CASE STUDY · CA · AU · US · CONTENT VELOCITY</a:t>
            </a:r>
            <a:endParaRPr lang="en-US" sz="1400" dirty="0"/>
          </a:p>
        </p:txBody>
      </p:sp>
      <p:sp>
        <p:nvSpPr>
          <p:cNvPr id="4" name="Text 2"/>
          <p:cNvSpPr/>
          <p:nvPr>
            <p:ph type="title"/>
          </p:nvPr>
        </p:nvSpPr>
        <p:spPr>
          <a:xfrm>
            <a:off x="812800" y="2355155"/>
            <a:ext cx="10464800" cy="12872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968"/>
              </a:lnSpc>
              <a:buNone/>
            </a:pPr>
            <a:r>
              <a:rPr lang="en-US" sz="4600" b="1" i="0" spc="-50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Content that ranks in days, not months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812800" y="3871020"/>
            <a:ext cx="10137775" cy="3854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35"/>
              </a:lnSpc>
              <a:buNone/>
            </a:pPr>
            <a:r>
              <a:rPr lang="en-US" sz="2100" dirty="0">
                <a:solidFill>
                  <a:srgbClr val="6D28D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fastest piece reached #1 on Google 7 days after publishing.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12800" y="4485035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Client: a Canadian Cloud Service Provider · 2024–2026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2800" y="6220470"/>
            <a:ext cx="1088339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Courtney Jones · AI Visibility &amp; AI SEO Consultant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challenge and what I did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508720"/>
            <a:ext cx="4445000" cy="4282480"/>
          </a:xfrm>
          <a:prstGeom prst="roundRect">
            <a:avLst>
              <a:gd name="adj" fmla="val 1779"/>
            </a:avLst>
          </a:prstGeom>
          <a:solidFill>
            <a:srgbClr val="FAF9FD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508720"/>
            <a:ext cx="4445000" cy="4282480"/>
          </a:xfrm>
          <a:custGeom>
            <a:avLst/>
            <a:gdLst/>
            <a:ahLst/>
            <a:cxnLst/>
            <a:rect l="l" t="t" r="r" b="b"/>
            <a:pathLst>
              <a:path w="4445000" h="4282480">
                <a:moveTo>
                  <a:pt x="76200" y="4282480"/>
                </a:moveTo>
                <a:lnTo>
                  <a:pt x="76200" y="428248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12700" stAng="16200000" swAng="-5400000"/>
                <a:lnTo>
                  <a:pt x="63500" y="4206280"/>
                </a:lnTo>
                <a:arcTo hR="76200" wR="12700" stAng="10800000" swAng="-5400000"/>
                <a:close/>
              </a:path>
            </a:pathLst>
          </a:custGeom>
          <a:solidFill>
            <a:srgbClr val="DB2777"/>
          </a:solidFill>
          <a:ln/>
        </p:spPr>
      </p:sp>
      <p:sp>
        <p:nvSpPr>
          <p:cNvPr id="6" name="Text 4"/>
          <p:cNvSpPr/>
          <p:nvPr/>
        </p:nvSpPr>
        <p:spPr>
          <a:xfrm>
            <a:off x="1181100" y="1788120"/>
            <a:ext cx="3885057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DB27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challenge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181100" y="2230041"/>
            <a:ext cx="3885057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client competed in three markets with a small content team, so every piece had to earn rankings quickly and keep them.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664200" y="1508720"/>
            <a:ext cx="588645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 did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664200" y="19887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2563EB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23000" y="20395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Mapped each piece to one keyword cluster and one buyer question before writing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664200" y="27634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059669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23000" y="28142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Published or refreshed, then tracked the target term daily in each market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64200" y="35381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DB2777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23000" y="35889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Measured days from publish or refresh to #1 for every piece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results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591270"/>
            <a:ext cx="3373934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30300" y="1902420"/>
            <a:ext cx="28341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6D28D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 days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1130300" y="2689820"/>
            <a:ext cx="2834183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from publish to #1 for “accelerated backup and recovery” (Canada)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08984" y="1591270"/>
            <a:ext cx="3373983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20134" y="1902420"/>
            <a:ext cx="28342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of 7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4720134" y="2689820"/>
            <a:ext cx="2834234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tracked pieces reached #1 in 34 days or less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8867" y="1591270"/>
            <a:ext cx="3373983" cy="220980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10017" y="1902420"/>
            <a:ext cx="2834234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0596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2% → 15%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8310017" y="2537420"/>
            <a:ext cx="283423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Australian share of voice, Sep–Oct 2025 vs Sep–Oct 2026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SEMrush Position Tracking plus published and modified dates from the client’s pages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Days from publish to #1</a:t>
            </a:r>
            <a:endParaRPr lang="en-US" sz="3200" dirty="0"/>
          </a:p>
        </p:txBody>
      </p:sp>
      <p:pic>
        <p:nvPicPr>
          <p:cNvPr id="4" name="Image 0" descr="Days to #1 per piece: 7, 11, 15, 34, 34, 48 and 133 days">    </p:cNvPr>
          <p:cNvPicPr>
            <a:picLocks noChangeAspect="1"/>
          </p:cNvPicPr>
          <p:nvPr/>
        </p:nvPicPr>
        <p:blipFill>
          <a:blip r:embed="rId1"/>
          <a:srcRect l="-15255" r="-15255" t="0" b="0"/>
          <a:stretch/>
        </p:blipFill>
        <p:spPr>
          <a:xfrm>
            <a:off x="812800" y="1381720"/>
            <a:ext cx="10566400" cy="431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SEMrush Position Tracking (weekly/daily positions) and page publish/modified dates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Australia: visibility 0.06% → 1.61%</a:t>
            </a:r>
            <a:endParaRPr lang="en-US" sz="3200" dirty="0"/>
          </a:p>
        </p:txBody>
      </p:sp>
      <p:pic>
        <p:nvPicPr>
          <p:cNvPr id="4" name="Image 0" descr="Australian search visibility Jun 2025 to Oct 2026, rising to 1.61% after Sep 2026 BaaS and colocation articles">    </p:cNvPr>
          <p:cNvPicPr>
            <a:picLocks noChangeAspect="1"/>
          </p:cNvPicPr>
          <p:nvPr/>
        </p:nvPicPr>
        <p:blipFill>
          <a:blip r:embed="rId1"/>
          <a:srcRect l="-15131" r="-15131" t="0" b="0"/>
          <a:stretch/>
        </p:blipFill>
        <p:spPr>
          <a:xfrm>
            <a:off x="812800" y="1381720"/>
            <a:ext cx="10566400" cy="4191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SEMrush Position Tracking, Google Australia, 153 tracked keywords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Share of voice by market</a:t>
            </a:r>
            <a:endParaRPr lang="en-US" sz="3200" dirty="0"/>
          </a:p>
        </p:txBody>
      </p:sp>
      <p:pic>
        <p:nvPicPr>
          <p:cNvPr id="4" name="Image 0" descr="Share of voice Sep–Oct 2025 vs Sep–Oct 2026: Canada 48% to 51%, Australia 2% to 15%, United States 34% to 18%">    </p:cNvPr>
          <p:cNvPicPr>
            <a:picLocks noChangeAspect="1"/>
          </p:cNvPicPr>
          <p:nvPr/>
        </p:nvPicPr>
        <p:blipFill>
          <a:blip r:embed="rId1"/>
          <a:srcRect l="-8828" r="-8828" t="0" b="0"/>
          <a:stretch/>
        </p:blipFill>
        <p:spPr>
          <a:xfrm>
            <a:off x="812800" y="1381720"/>
            <a:ext cx="10566400" cy="4191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Share = client visibility ÷ combined visibility of tracked competitors. Source: SEMrush Position Tracking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se Study: Content That Ranks in Days">
  <a:themeElements>
    <a:clrScheme name="Case Study: Content That Ranks in Days">
      <a:dk1>
        <a:srgbClr val="1B1530"/>
      </a:dk1>
      <a:lt1>
        <a:srgbClr val="FFFFFF"/>
      </a:lt1>
      <a:dk2>
        <a:srgbClr val="545064"/>
      </a:dk2>
      <a:lt2>
        <a:srgbClr val="E8E8EA"/>
      </a:lt2>
      <a:accent1>
        <a:srgbClr val="2563EB"/>
      </a:accent1>
      <a:accent2>
        <a:srgbClr val="DB2777"/>
      </a:accent2>
      <a:accent3>
        <a:srgbClr val="059669"/>
      </a:accent3>
      <a:accent4>
        <a:srgbClr val="6D28D9"/>
      </a:accent4>
      <a:accent5>
        <a:srgbClr val="5E5A6E"/>
      </a:accent5>
      <a:accent6>
        <a:srgbClr val="9AA0A6"/>
      </a:accent6>
      <a:hlink>
        <a:srgbClr val="0563C1"/>
      </a:hlink>
      <a:folHlink>
        <a:srgbClr val="954F72"/>
      </a:folHlink>
    </a:clrScheme>
    <a:fontScheme name="Case Study: Content That Ranks in Days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Content That Ranks in Days</dc:title>
  <dc:subject/>
  <dc:creator/>
  <cp:lastModifiedBy/>
  <cp:revision>1</cp:revision>
  <dcterms:created xsi:type="dcterms:W3CDTF">2026-10-06T17:04:42Z</dcterms:created>
  <dcterms:modified xsi:type="dcterms:W3CDTF">2026-10-06T17:04:42Z</dcterms:modified>
</cp:coreProperties>
</file>