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620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34120"/>
            <a:ext cx="10566400" cy="451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620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34120"/>
            <a:ext cx="10566400" cy="451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812800" y="1672233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DB2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· UNITED STATES · SEO</a:t>
            </a:r>
            <a:endParaRPr lang="en-US" sz="1400" dirty="0"/>
          </a:p>
        </p:txBody>
      </p:sp>
      <p:sp>
        <p:nvSpPr>
          <p:cNvPr id="4" name="Text 2"/>
          <p:cNvSpPr/>
          <p:nvPr>
            <p:ph type="title"/>
          </p:nvPr>
        </p:nvSpPr>
        <p:spPr>
          <a:xfrm>
            <a:off x="812800" y="2175123"/>
            <a:ext cx="10464800" cy="1287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968"/>
              </a:lnSpc>
              <a:buNone/>
            </a:pPr>
            <a:r>
              <a:rPr lang="en-US" sz="4600" b="1" i="0" spc="-50" kern="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 and DR terms from page 9 to #1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12800" y="3690987"/>
            <a:ext cx="1013777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35"/>
              </a:lnSpc>
              <a:buNone/>
            </a:pPr>
            <a:r>
              <a:rPr lang="en-US" sz="2100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“cloud deployment models” went from #83 to #1 in 8 weeks; “disaster recovery testing” from #71 to #1.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12800" y="4665018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E5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Client: a Canadian Cloud Service Provider · 2024–2026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2800" y="6220470"/>
            <a:ext cx="108833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Courtney Jones · AI Visibility &amp; AI SEO Consultant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 and what I did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08720"/>
            <a:ext cx="4445000" cy="4282480"/>
          </a:xfrm>
          <a:prstGeom prst="roundRect">
            <a:avLst>
              <a:gd name="adj" fmla="val 1779"/>
            </a:avLst>
          </a:prstGeom>
          <a:solidFill>
            <a:srgbClr val="FAF9FD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508720"/>
            <a:ext cx="4445000" cy="4282480"/>
          </a:xfrm>
          <a:custGeom>
            <a:avLst/>
            <a:gdLst/>
            <a:ahLst/>
            <a:cxnLst/>
            <a:rect l="l" t="t" r="r" b="b"/>
            <a:pathLst>
              <a:path w="4445000" h="4282480">
                <a:moveTo>
                  <a:pt x="76200" y="4282480"/>
                </a:moveTo>
                <a:lnTo>
                  <a:pt x="76200" y="428248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12700" stAng="16200000" swAng="-5400000"/>
                <a:lnTo>
                  <a:pt x="63500" y="4206280"/>
                </a:lnTo>
                <a:arcTo hR="76200" wR="12700" stAng="10800000" swAng="-5400000"/>
                <a:close/>
              </a:path>
            </a:pathLst>
          </a:custGeom>
          <a:solidFill>
            <a:srgbClr val="DB2777"/>
          </a:solidFill>
          <a:ln/>
        </p:spPr>
      </p:sp>
      <p:sp>
        <p:nvSpPr>
          <p:cNvPr id="6" name="Text 4"/>
          <p:cNvSpPr/>
          <p:nvPr/>
        </p:nvSpPr>
        <p:spPr>
          <a:xfrm>
            <a:off x="1181100" y="1788120"/>
            <a:ext cx="3885057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DB2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81100" y="2230041"/>
            <a:ext cx="3885057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tracking began in Jun 2025. Most of the client’s backup and disaster recovery terms ranked between #70 and #90, behind larger US competitors.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664200" y="1508720"/>
            <a:ext cx="588645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did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664200" y="19887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2563EB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23000" y="20395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a cloud deployment models resource for top-of-funnel search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664200" y="27634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059669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23000" y="28142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a Commvault backup-as-a-service blog and a disaster recovery testing resource (Apr 2026)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64200" y="35381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DB2777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23000" y="35889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Refreshed the Zerto disaster recovery page and the branded product pages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591270"/>
            <a:ext cx="3373934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30300" y="1902420"/>
            <a:ext cx="28341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→ 1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1130300" y="2689820"/>
            <a:ext cx="283418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“cloud deployment models” (880/mo), Aug → Oct 2025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8984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20134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 → 1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4720134" y="2689820"/>
            <a:ext cx="283423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“disaster recovery testing” (720/mo), first #1 in Aug 2026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8867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10017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 → 5</a:t>
            </a:r>
            <a:endParaRPr lang="en-US" sz="5200" dirty="0"/>
          </a:p>
        </p:txBody>
      </p:sp>
      <p:sp>
        <p:nvSpPr>
          <p:cNvPr id="12" name="Text 10"/>
          <p:cNvSpPr/>
          <p:nvPr/>
        </p:nvSpPr>
        <p:spPr>
          <a:xfrm>
            <a:off x="8310017" y="2689820"/>
            <a:ext cx="283423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“commvault cloud based backup service” in 4 weeks (Mar → Apr 2026)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SEMrush Position Tracking, Google US, 217 tracked keywords. Peak positions shown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Biggest US ranking moves</a:t>
            </a:r>
            <a:endParaRPr lang="en-US" sz="3200" dirty="0"/>
          </a:p>
        </p:txBody>
      </p:sp>
      <p:pic>
        <p:nvPicPr>
          <p:cNvPr id="4" name="Image 0" descr="Dumbbell chart of US keyword moves: cloud deployment models 83 to 1, commvault cloud based backup 89 to 5, disaster recovery testing 71 to 1, vcf 9 63 to 15, zerto disaster recovery 33 to 1">    </p:cNvPr>
          <p:cNvPicPr>
            <a:picLocks noChangeAspect="1"/>
          </p:cNvPicPr>
          <p:nvPr/>
        </p:nvPicPr>
        <p:blipFill>
          <a:blip r:embed="rId1"/>
          <a:srcRect l="-19333" r="-19333" t="0" b="0"/>
          <a:stretch/>
        </p:blipFill>
        <p:spPr>
          <a:xfrm>
            <a:off x="812800" y="1381720"/>
            <a:ext cx="10566400" cy="431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SEMrush Position Tracking, Google US. Branded product terms anonymized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e Study: US Backup &amp; DR Search">
  <a:themeElements>
    <a:clrScheme name="Case Study: US Backup &amp; DR Search">
      <a:dk1>
        <a:srgbClr val="1B1530"/>
      </a:dk1>
      <a:lt1>
        <a:srgbClr val="FFFFFF"/>
      </a:lt1>
      <a:dk2>
        <a:srgbClr val="545064"/>
      </a:dk2>
      <a:lt2>
        <a:srgbClr val="E8E8EA"/>
      </a:lt2>
      <a:accent1>
        <a:srgbClr val="2563EB"/>
      </a:accent1>
      <a:accent2>
        <a:srgbClr val="DB2777"/>
      </a:accent2>
      <a:accent3>
        <a:srgbClr val="059669"/>
      </a:accent3>
      <a:accent4>
        <a:srgbClr val="6D28D9"/>
      </a:accent4>
      <a:accent5>
        <a:srgbClr val="5E5A6E"/>
      </a:accent5>
      <a:accent6>
        <a:srgbClr val="9AA0A6"/>
      </a:accent6>
      <a:hlink>
        <a:srgbClr val="0563C1"/>
      </a:hlink>
      <a:folHlink>
        <a:srgbClr val="954F72"/>
      </a:folHlink>
    </a:clrScheme>
    <a:fontScheme name="Case Study: US Backup &amp; DR Sear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US Backup &amp; DR Search</dc:title>
  <dc:subject/>
  <dc:creator/>
  <cp:lastModifiedBy/>
  <cp:revision>1</cp:revision>
  <dcterms:created xsi:type="dcterms:W3CDTF">2026-10-06T17:05:11Z</dcterms:created>
  <dcterms:modified xsi:type="dcterms:W3CDTF">2026-10-06T17:05:11Z</dcterms:modified>
</cp:coreProperties>
</file>